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5"/>
  </p:notesMasterIdLst>
  <p:handoutMasterIdLst>
    <p:handoutMasterId r:id="rId36"/>
  </p:handoutMasterIdLst>
  <p:sldIdLst>
    <p:sldId id="256" r:id="rId2"/>
    <p:sldId id="258" r:id="rId3"/>
    <p:sldId id="263" r:id="rId4"/>
    <p:sldId id="289" r:id="rId5"/>
    <p:sldId id="268" r:id="rId6"/>
    <p:sldId id="281" r:id="rId7"/>
    <p:sldId id="288" r:id="rId8"/>
    <p:sldId id="278" r:id="rId9"/>
    <p:sldId id="287" r:id="rId10"/>
    <p:sldId id="266" r:id="rId11"/>
    <p:sldId id="292" r:id="rId12"/>
    <p:sldId id="259" r:id="rId13"/>
    <p:sldId id="267" r:id="rId14"/>
    <p:sldId id="270" r:id="rId15"/>
    <p:sldId id="299" r:id="rId16"/>
    <p:sldId id="293" r:id="rId17"/>
    <p:sldId id="294" r:id="rId18"/>
    <p:sldId id="295" r:id="rId19"/>
    <p:sldId id="296" r:id="rId20"/>
    <p:sldId id="301" r:id="rId21"/>
    <p:sldId id="300" r:id="rId22"/>
    <p:sldId id="260" r:id="rId23"/>
    <p:sldId id="297" r:id="rId24"/>
    <p:sldId id="271" r:id="rId25"/>
    <p:sldId id="298" r:id="rId26"/>
    <p:sldId id="280" r:id="rId27"/>
    <p:sldId id="283" r:id="rId28"/>
    <p:sldId id="282" r:id="rId29"/>
    <p:sldId id="261" r:id="rId30"/>
    <p:sldId id="279" r:id="rId31"/>
    <p:sldId id="284" r:id="rId32"/>
    <p:sldId id="262" r:id="rId33"/>
    <p:sldId id="286"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28737" autoAdjust="0"/>
  </p:normalViewPr>
  <p:slideViewPr>
    <p:cSldViewPr snapToGrid="0">
      <p:cViewPr varScale="1">
        <p:scale>
          <a:sx n="26" d="100"/>
          <a:sy n="26" d="100"/>
        </p:scale>
        <p:origin x="3006" y="5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577DC042-B330-447A-BD4E-2D813B08EBF8}" type="presOf" srcId="{4CD1BC6A-B48F-4F69-8712-A74BC8A24B31}" destId="{CCA07383-8666-4D91-95B6-5E11DBE34AA4}" srcOrd="1"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BDBC81DB-7760-498D-AF6A-F8E0CDDCD701}" type="presOf" srcId="{156ED600-22CF-4867-ABAB-D3D81964965C}" destId="{4D255EFE-E68D-484D-81B2-0445B6A6E26C}" srcOrd="1"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5A5D0EE5-B27B-4714-BC0A-235ADFD4D513}" type="presOf" srcId="{E868F627-365F-4992-88D9-2B874994CBAB}" destId="{BF9E4742-7E26-48EB-9ECF-70AD7D9C1DB6}"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CAD8545D-E60A-42C1-82F6-4CF786692EBA}" srcId="{0968C7FA-9A3A-4BFC-A85F-7F90B7CBE122}" destId="{156ED600-22CF-4867-ABAB-D3D81964965C}" srcOrd="1" destOrd="0" parTransId="{909E861E-FB14-4D01-8FF6-5DB20A962B87}" sibTransId="{D97FA027-43A4-46BC-8627-0B4FD649FBC9}"/>
    <dgm:cxn modelId="{10F68787-908E-4C7B-B7F6-84D4B54D85AE}" type="presOf" srcId="{156ED600-22CF-4867-ABAB-D3D81964965C}" destId="{601A1D3F-81D8-4F78-A071-92E229C092A9}" srcOrd="0" destOrd="0" presId="urn:microsoft.com/office/officeart/2005/8/layout/pyramid1"/>
    <dgm:cxn modelId="{0C05202D-0568-484E-8A94-A0649A0E9693}" type="presOf" srcId="{E868F627-365F-4992-88D9-2B874994CBAB}" destId="{C08647A7-F1BF-4D33-B10D-AD9D133A9954}"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2/24/2014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Setup Fiddler</a:t>
            </a:r>
          </a:p>
          <a:p>
            <a:r>
              <a:rPr lang="en-US" b="1" dirty="0" smtClean="0"/>
              <a:t>Open all links in tabs</a:t>
            </a:r>
          </a:p>
          <a:p>
            <a:r>
              <a:rPr lang="en-US" b="1" dirty="0" smtClean="0"/>
              <a:t>Branch </a:t>
            </a:r>
            <a:r>
              <a:rPr lang="en-US" b="1" dirty="0" smtClean="0"/>
              <a:t>from codebase</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section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Profile</a:t>
            </a:r>
            <a:r>
              <a:rPr lang="en-US" b="1" baseline="0" dirty="0" smtClean="0"/>
              <a:t> Application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Stop IIS Express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Cover types of Profiling Modes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Use IIS Express,</a:t>
            </a:r>
            <a:r>
              <a:rPr lang="en-US" baseline="0" dirty="0" smtClean="0"/>
              <a:t> Chrome, and Yellow Option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Allow</a:t>
            </a:r>
            <a:r>
              <a:rPr lang="en-US" baseline="0" dirty="0" smtClean="0"/>
              <a:t> CPU to flatten after start – mention this should be automated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Click on All Leagues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Stop Profiler</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Examine Outgoing HTTP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the All hump and describe the hit count and time w/ children.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Toggle percent and milliseconds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Right click on the Call Tree and “Expand the most expensive call stack”</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Find the 160 queries, switch to DB 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See the problem in the decompiled code.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Fix the problem with a .Include(m =&gt; </a:t>
            </a:r>
            <a:r>
              <a:rPr lang="en-US" baseline="0" dirty="0" err="1" smtClean="0"/>
              <a:t>m.Team.League</a:t>
            </a:r>
            <a:r>
              <a:rPr lang="en-US" baseline="0" dirty="0" smtClean="0"/>
              <a:t>) in the All() method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Re-profile and see savings</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Once Network and Server</a:t>
            </a:r>
            <a:r>
              <a:rPr lang="en-US" b="0" i="1" baseline="0" dirty="0" smtClean="0"/>
              <a:t> activities have completed, users have the app, now they need to use it</a:t>
            </a:r>
            <a:endParaRPr lang="en-US" b="0"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JavaScript</a:t>
            </a:r>
            <a:r>
              <a:rPr lang="en-US" i="1" baseline="0" dirty="0" smtClean="0"/>
              <a:t> computation is part of USE IT, and the tools are very similar to those you’d see on the server.</a:t>
            </a:r>
          </a:p>
          <a:p>
            <a:endParaRPr lang="en-US" i="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Profile</a:t>
            </a:r>
            <a:r>
              <a:rPr lang="en-US" b="1" baseline="0" dirty="0" smtClean="0"/>
              <a:t> Application</a:t>
            </a:r>
            <a:endParaRPr lang="en-US" b="1" dirty="0" smtClean="0"/>
          </a:p>
          <a:p>
            <a:pPr marL="171450" indent="-171450">
              <a:buFont typeface="Arial" panose="020B0604020202020204" pitchFamily="34" charset="0"/>
              <a:buChar char="•"/>
            </a:pPr>
            <a:r>
              <a:rPr lang="en-US" b="0" i="0" dirty="0" smtClean="0"/>
              <a:t>Explain lack of CPU intensive JS in </a:t>
            </a:r>
            <a:r>
              <a:rPr lang="en-US" b="0" i="0" dirty="0" err="1" smtClean="0"/>
              <a:t>MiLB</a:t>
            </a:r>
            <a:r>
              <a:rPr lang="en-US" b="0" i="0" dirty="0" smtClean="0"/>
              <a:t> Mascots and browse to http://octane-benchmark.googlecode.com/svn/latest/index.html</a:t>
            </a:r>
          </a:p>
          <a:p>
            <a:pPr marL="171450" indent="-171450">
              <a:buFont typeface="Arial" panose="020B0604020202020204" pitchFamily="34" charset="0"/>
              <a:buChar char="•"/>
            </a:pPr>
            <a:r>
              <a:rPr lang="en-US" b="0" i="0" dirty="0" smtClean="0"/>
              <a:t>Show</a:t>
            </a:r>
            <a:r>
              <a:rPr lang="en-US" b="0" i="0" baseline="0" dirty="0" smtClean="0"/>
              <a:t> similarities</a:t>
            </a:r>
            <a:endParaRPr lang="en-US" b="0" i="0" baseline="0" dirty="0"/>
          </a:p>
          <a:p>
            <a:pPr marL="628650" lvl="1" indent="-171450">
              <a:buFont typeface="Arial" panose="020B0604020202020204" pitchFamily="34" charset="0"/>
              <a:buChar char="•"/>
            </a:pPr>
            <a:r>
              <a:rPr lang="en-US" b="0" i="0" baseline="0" dirty="0" smtClean="0"/>
              <a:t>MS or % view</a:t>
            </a:r>
          </a:p>
          <a:p>
            <a:pPr marL="628650" lvl="1" indent="-171450">
              <a:buFont typeface="Arial" panose="020B0604020202020204" pitchFamily="34" charset="0"/>
              <a:buChar char="•"/>
            </a:pPr>
            <a:r>
              <a:rPr lang="en-US" b="0" i="0" baseline="0" dirty="0" smtClean="0"/>
              <a:t>Show off flame chart – time across stack vertically</a:t>
            </a:r>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Blue Loading</a:t>
            </a:r>
          </a:p>
          <a:p>
            <a:pPr marL="171450" indent="-171450">
              <a:buFont typeface="Arial" panose="020B0604020202020204" pitchFamily="34" charset="0"/>
              <a:buChar char="•"/>
            </a:pPr>
            <a:r>
              <a:rPr lang="en-US" i="1" dirty="0" smtClean="0"/>
              <a:t>Blue events showcase network</a:t>
            </a:r>
            <a:r>
              <a:rPr lang="en-US" i="1" baseline="0" dirty="0" smtClean="0"/>
              <a:t> activity</a:t>
            </a:r>
          </a:p>
          <a:p>
            <a:endParaRPr lang="en-US" i="1" baseline="0" dirty="0" smtClean="0"/>
          </a:p>
          <a:p>
            <a:r>
              <a:rPr lang="en-US" i="1" baseline="0" dirty="0" smtClean="0"/>
              <a:t>Yellow Scripting</a:t>
            </a:r>
          </a:p>
          <a:p>
            <a:pPr marL="171450" indent="-171450">
              <a:buFont typeface="Arial" panose="020B0604020202020204" pitchFamily="34" charset="0"/>
              <a:buChar char="•"/>
            </a:pPr>
            <a:r>
              <a:rPr lang="en-US" i="1" baseline="0" dirty="0" smtClean="0"/>
              <a:t>Yellow is JavaScript execution</a:t>
            </a:r>
          </a:p>
          <a:p>
            <a:endParaRPr lang="en-US" i="1" baseline="0" dirty="0" smtClean="0"/>
          </a:p>
          <a:p>
            <a:r>
              <a:rPr lang="en-US" i="1" baseline="0" dirty="0" smtClean="0"/>
              <a:t>Purple Rendering</a:t>
            </a:r>
          </a:p>
          <a:p>
            <a:pPr marL="171450" indent="-171450">
              <a:buFont typeface="Arial" panose="020B0604020202020204" pitchFamily="34" charset="0"/>
              <a:buChar char="•"/>
            </a:pPr>
            <a:r>
              <a:rPr lang="en-US" i="1" baseline="0" dirty="0" smtClean="0"/>
              <a:t>Purple is applying styles from CSSOM to DOM</a:t>
            </a:r>
          </a:p>
          <a:p>
            <a:pPr marL="171450" indent="-171450">
              <a:buFont typeface="Arial" panose="020B0604020202020204" pitchFamily="34" charset="0"/>
              <a:buChar char="•"/>
            </a:pPr>
            <a:r>
              <a:rPr lang="en-US" i="1" baseline="0" dirty="0" smtClean="0"/>
              <a:t>Laying out the geometry of the page</a:t>
            </a:r>
          </a:p>
          <a:p>
            <a:pPr marL="171450" indent="-171450">
              <a:buFont typeface="Arial" panose="020B0604020202020204" pitchFamily="34" charset="0"/>
              <a:buChar char="•"/>
            </a:pPr>
            <a:r>
              <a:rPr lang="en-US" i="1" baseline="0" dirty="0" smtClean="0"/>
              <a:t>Layout issues point to bad JavaScript execution/layout thrashing</a:t>
            </a:r>
          </a:p>
          <a:p>
            <a:endParaRPr lang="en-US" i="1" baseline="0" dirty="0" smtClean="0"/>
          </a:p>
          <a:p>
            <a:r>
              <a:rPr lang="en-US" i="1" baseline="0" dirty="0" smtClean="0"/>
              <a:t>Green Painting</a:t>
            </a:r>
          </a:p>
          <a:p>
            <a:pPr marL="171450" indent="-171450">
              <a:buFont typeface="Arial" panose="020B0604020202020204" pitchFamily="34" charset="0"/>
              <a:buChar char="•"/>
            </a:pPr>
            <a:r>
              <a:rPr lang="en-US" i="1" baseline="0" dirty="0" smtClean="0"/>
              <a:t>Putting pixels on the screen</a:t>
            </a:r>
          </a:p>
          <a:p>
            <a:pPr marL="171450" indent="-171450">
              <a:buFont typeface="Arial" panose="020B0604020202020204" pitchFamily="34" charset="0"/>
              <a:buChar char="•"/>
            </a:pPr>
            <a:r>
              <a:rPr lang="en-US" i="1" baseline="0" dirty="0" smtClean="0"/>
              <a:t>C</a:t>
            </a:r>
            <a:r>
              <a:rPr lang="en-US" i="1" dirty="0" smtClean="0"/>
              <a:t>omposite Layers is when rasterized images are sent from CPU to </a:t>
            </a:r>
            <a:r>
              <a:rPr lang="en-US" i="1" dirty="0" smtClean="0"/>
              <a:t>GPU</a:t>
            </a:r>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Gray Un-Instrumented</a:t>
            </a:r>
          </a:p>
          <a:p>
            <a:pPr marL="171450" indent="-171450">
              <a:buFont typeface="Arial" panose="020B0604020202020204" pitchFamily="34" charset="0"/>
              <a:buChar char="•"/>
            </a:pPr>
            <a:r>
              <a:rPr lang="en-US" i="1" dirty="0" smtClean="0"/>
              <a:t>Activity that was not instrumented by </a:t>
            </a:r>
            <a:r>
              <a:rPr lang="en-US" i="1" dirty="0" err="1" smtClean="0"/>
              <a:t>DevTools</a:t>
            </a:r>
            <a:endParaRPr lang="en-US" i="1" dirty="0" smtClean="0"/>
          </a:p>
          <a:p>
            <a:pPr marL="171450" indent="-171450">
              <a:buFont typeface="Arial" panose="020B0604020202020204" pitchFamily="34" charset="0"/>
              <a:buChar char="•"/>
            </a:pPr>
            <a:endParaRPr lang="en-US" i="1" dirty="0" smtClean="0"/>
          </a:p>
          <a:p>
            <a:pPr marL="0" indent="0">
              <a:buFont typeface="Arial" panose="020B0604020202020204" pitchFamily="34" charset="0"/>
              <a:buNone/>
            </a:pPr>
            <a:r>
              <a:rPr lang="en-US" i="1" dirty="0" smtClean="0"/>
              <a:t>Transparent Idle</a:t>
            </a:r>
          </a:p>
          <a:p>
            <a:pPr marL="171450" indent="-171450">
              <a:buFont typeface="Arial" panose="020B0604020202020204" pitchFamily="34" charset="0"/>
              <a:buChar char="•"/>
            </a:pPr>
            <a:r>
              <a:rPr lang="en-US" i="1" dirty="0" smtClean="0"/>
              <a:t>Idle time between display refresh cycles</a:t>
            </a:r>
          </a:p>
          <a:p>
            <a:pPr marL="171450" indent="-171450">
              <a:buFont typeface="Arial" panose="020B0604020202020204" pitchFamily="34" charset="0"/>
              <a:buChar char="•"/>
            </a:pPr>
            <a:r>
              <a:rPr lang="en-US" i="1" dirty="0" smtClean="0"/>
              <a:t>Either the main JavaScript thread was busy doing other stuff </a:t>
            </a:r>
            <a:r>
              <a:rPr lang="en-US" i="1" dirty="0" err="1" smtClean="0"/>
              <a:t>DevTools</a:t>
            </a:r>
            <a:r>
              <a:rPr lang="en-US" i="1" dirty="0" smtClean="0"/>
              <a:t> doesn’t show</a:t>
            </a:r>
          </a:p>
          <a:p>
            <a:pPr marL="171450" indent="-171450">
              <a:buFont typeface="Arial" panose="020B0604020202020204" pitchFamily="34" charset="0"/>
              <a:buChar char="•"/>
            </a:pPr>
            <a:r>
              <a:rPr lang="en-US" i="1" dirty="0" smtClean="0"/>
              <a:t>or you were bottlenecked on your GPU</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34468585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For a smooth experience, you need</a:t>
            </a:r>
            <a:r>
              <a:rPr lang="en-US" b="0" i="1" baseline="0" dirty="0" smtClean="0"/>
              <a:t> to complete any given action in less than 16ms. You share that 16 </a:t>
            </a:r>
            <a:r>
              <a:rPr lang="en-US" b="0" i="1" baseline="0" dirty="0" err="1" smtClean="0"/>
              <a:t>ms</a:t>
            </a:r>
            <a:r>
              <a:rPr lang="en-US" b="0" i="1" baseline="0" dirty="0" smtClean="0"/>
              <a:t> with the browsers rendering engine</a:t>
            </a:r>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Timeline</a:t>
            </a:r>
            <a:r>
              <a:rPr lang="en-US" b="1" baseline="0" dirty="0" smtClean="0"/>
              <a:t> Demo</a:t>
            </a:r>
            <a:endParaRPr lang="en-US" b="1" dirty="0" smtClean="0"/>
          </a:p>
          <a:p>
            <a:pPr marL="171450" indent="-171450">
              <a:buFont typeface="Arial" panose="020B0604020202020204" pitchFamily="34" charset="0"/>
              <a:buChar char="•"/>
            </a:pPr>
            <a:r>
              <a:rPr lang="en-US" dirty="0" smtClean="0"/>
              <a:t>Record All Page</a:t>
            </a:r>
          </a:p>
          <a:p>
            <a:pPr marL="171450" indent="-171450">
              <a:buFont typeface="Arial" panose="020B0604020202020204" pitchFamily="34" charset="0"/>
              <a:buChar char="•"/>
            </a:pPr>
            <a:r>
              <a:rPr lang="en-US" dirty="0" smtClean="0"/>
              <a:t>Show</a:t>
            </a:r>
            <a:r>
              <a:rPr lang="en-US" baseline="0" dirty="0" smtClean="0"/>
              <a:t> Events</a:t>
            </a:r>
          </a:p>
          <a:p>
            <a:pPr marL="171450" indent="-171450">
              <a:buFont typeface="Arial" panose="020B0604020202020204" pitchFamily="34" charset="0"/>
              <a:buChar char="•"/>
            </a:pPr>
            <a:r>
              <a:rPr lang="en-US" baseline="0" dirty="0" smtClean="0"/>
              <a:t>Show Frames</a:t>
            </a:r>
          </a:p>
          <a:p>
            <a:pPr marL="171450" indent="-171450">
              <a:buFont typeface="Arial" panose="020B0604020202020204" pitchFamily="34" charset="0"/>
              <a:buChar char="•"/>
            </a:pPr>
            <a:r>
              <a:rPr lang="en-US" baseline="0" dirty="0" smtClean="0"/>
              <a:t>Zoom In on a Few Segments</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29667614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36822621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488765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RequestAnimationFrame</a:t>
            </a:r>
            <a:r>
              <a:rPr lang="en-US" b="1" dirty="0" smtClean="0"/>
              <a:t> Demo</a:t>
            </a:r>
          </a:p>
          <a:p>
            <a:pPr marL="171450" indent="-171450">
              <a:buFont typeface="Arial" panose="020B0604020202020204" pitchFamily="34" charset="0"/>
              <a:buChar char="•"/>
            </a:pPr>
            <a:r>
              <a:rPr lang="en-US" dirty="0" smtClean="0"/>
              <a:t>Add</a:t>
            </a:r>
            <a:r>
              <a:rPr lang="en-US" baseline="0" dirty="0" smtClean="0"/>
              <a:t> </a:t>
            </a:r>
            <a:r>
              <a:rPr lang="en-US" baseline="0" dirty="0" err="1" smtClean="0"/>
              <a:t>requestAnimationFrame</a:t>
            </a:r>
            <a:r>
              <a:rPr lang="en-US" baseline="0" dirty="0" smtClean="0"/>
              <a:t> to </a:t>
            </a:r>
            <a:r>
              <a:rPr lang="en-US" baseline="0" dirty="0" err="1" smtClean="0"/>
              <a:t>All.cshtml</a:t>
            </a:r>
            <a:endParaRPr lang="en-US" baseline="0" dirty="0" smtClean="0"/>
          </a:p>
          <a:p>
            <a:pPr marL="171450" indent="-171450">
              <a:buFont typeface="Arial" panose="020B0604020202020204" pitchFamily="34" charset="0"/>
              <a:buChar char="•"/>
            </a:pPr>
            <a:endParaRPr lang="en-US" baseline="0" dirty="0" smtClean="0"/>
          </a:p>
          <a:p>
            <a:pPr marL="0" indent="0">
              <a:buFont typeface="Arial" panose="020B0604020202020204" pitchFamily="34" charset="0"/>
              <a:buNone/>
            </a:pPr>
            <a:r>
              <a:rPr lang="en-US" i="1" baseline="0" dirty="0" err="1" smtClean="0"/>
              <a:t>requestAnimationFrame</a:t>
            </a:r>
            <a:r>
              <a:rPr lang="en-US" i="1" baseline="0" dirty="0" smtClean="0"/>
              <a:t> also helps with layout thrashing which happens if you read after you write to the DOM because it forces recalculate styles followed by layout again</a:t>
            </a:r>
          </a:p>
          <a:p>
            <a:pPr marL="0" indent="0">
              <a:buFont typeface="Arial" panose="020B0604020202020204" pitchFamily="34" charset="0"/>
              <a:buNone/>
            </a:pPr>
            <a:r>
              <a:rPr lang="en-US" i="1" baseline="0" dirty="0" smtClean="0"/>
              <a:t>Tools like </a:t>
            </a:r>
            <a:r>
              <a:rPr lang="en-US" i="1" baseline="0" dirty="0" err="1" smtClean="0"/>
              <a:t>FastDOM</a:t>
            </a:r>
            <a:r>
              <a:rPr lang="en-US" i="1" baseline="0" dirty="0" smtClean="0"/>
              <a:t> leverage </a:t>
            </a:r>
            <a:r>
              <a:rPr lang="en-US" i="1" baseline="0" dirty="0" err="1" smtClean="0"/>
              <a:t>requestAnimationFrame</a:t>
            </a:r>
            <a:r>
              <a:rPr lang="en-US" i="1" baseline="0" dirty="0" smtClean="0"/>
              <a:t> to help avoid this.</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1035662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4481521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35711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p>
          <a:p>
            <a:endParaRPr lang="en-US" baseline="0" dirty="0" smtClean="0"/>
          </a:p>
          <a:p>
            <a:r>
              <a:rPr lang="en-US" b="1" baseline="0" dirty="0" smtClean="0"/>
              <a:t>Paint Demo 1</a:t>
            </a:r>
          </a:p>
          <a:p>
            <a:pPr marL="171450" indent="-171450">
              <a:buFont typeface="Arial" panose="020B0604020202020204" pitchFamily="34" charset="0"/>
              <a:buChar char="•"/>
            </a:pPr>
            <a:r>
              <a:rPr lang="en-US" b="0" baseline="0" dirty="0" smtClean="0"/>
              <a:t>Enable “Show Paint Rectangles” &amp; Show composited layer boarders</a:t>
            </a:r>
          </a:p>
          <a:p>
            <a:pPr marL="171450" indent="-171450">
              <a:buFont typeface="Arial" panose="020B0604020202020204" pitchFamily="34" charset="0"/>
              <a:buChar char="•"/>
            </a:pPr>
            <a:r>
              <a:rPr lang="en-US" b="0" baseline="0" dirty="0" smtClean="0"/>
              <a:t>Scroll and show red boxes + blue boxes and explain the difference</a:t>
            </a:r>
          </a:p>
          <a:p>
            <a:pPr marL="171450" indent="-171450">
              <a:buFont typeface="Arial" panose="020B0604020202020204" pitchFamily="34" charset="0"/>
              <a:buChar char="•"/>
            </a:pPr>
            <a:r>
              <a:rPr lang="en-US" b="0" baseline="0" dirty="0" smtClean="0"/>
              <a:t>Add translate(0) to promote layer</a:t>
            </a:r>
          </a:p>
          <a:p>
            <a:pPr marL="171450" indent="-171450">
              <a:buFont typeface="Arial" panose="020B0604020202020204" pitchFamily="34" charset="0"/>
              <a:buChar char="•"/>
            </a:pPr>
            <a:r>
              <a:rPr lang="en-US" b="0" baseline="0" dirty="0" smtClean="0"/>
              <a:t>Record in chrome://tracing and show off layers there, stress how beta it is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Paint</a:t>
            </a:r>
            <a:r>
              <a:rPr lang="en-US" b="1" baseline="0" dirty="0" smtClean="0"/>
              <a:t> Demo 2</a:t>
            </a:r>
          </a:p>
          <a:p>
            <a:pPr marL="171450" indent="-171450">
              <a:buFont typeface="Arial" panose="020B0604020202020204" pitchFamily="34" charset="0"/>
              <a:buChar char="•"/>
            </a:pPr>
            <a:r>
              <a:rPr lang="en-US" b="0" baseline="0" dirty="0" smtClean="0"/>
              <a:t>Enable “Continuous page repainting” while “Show paint rectangles” is on</a:t>
            </a:r>
          </a:p>
          <a:p>
            <a:pPr marL="171450" indent="-171450">
              <a:buFont typeface="Arial" panose="020B0604020202020204" pitchFamily="34" charset="0"/>
              <a:buChar char="•"/>
            </a:pPr>
            <a:r>
              <a:rPr lang="en-US" b="0" baseline="0" dirty="0" smtClean="0"/>
              <a:t>See the whole page is red</a:t>
            </a:r>
          </a:p>
          <a:p>
            <a:pPr marL="171450" indent="-171450">
              <a:buFont typeface="Arial" panose="020B0604020202020204" pitchFamily="34" charset="0"/>
              <a:buChar char="•"/>
            </a:pPr>
            <a:r>
              <a:rPr lang="en-US" b="0" baseline="0" dirty="0" smtClean="0"/>
              <a:t>Turn off show rectangles</a:t>
            </a:r>
          </a:p>
          <a:p>
            <a:pPr marL="171450" indent="-171450">
              <a:buFont typeface="Arial" panose="020B0604020202020204" pitchFamily="34" charset="0"/>
              <a:buChar char="•"/>
            </a:pPr>
            <a:r>
              <a:rPr lang="en-US" b="0" baseline="0" dirty="0" smtClean="0"/>
              <a:t>Select a .mascot-card and start to toggle them on and off to see time drop</a:t>
            </a:r>
          </a:p>
          <a:p>
            <a:pPr marL="171450" indent="-171450">
              <a:buFont typeface="Arial" panose="020B0604020202020204" pitchFamily="34" charset="0"/>
              <a:buChar char="•"/>
            </a:pPr>
            <a:r>
              <a:rPr lang="en-US" b="0" baseline="0" dirty="0" smtClean="0"/>
              <a:t>Dig in and disable box-shadow and border-radius</a:t>
            </a:r>
            <a:endParaRPr lang="en-US" b="0"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13975929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Selector</a:t>
            </a:r>
            <a:r>
              <a:rPr lang="en-US" i="1" baseline="0" dirty="0" smtClean="0"/>
              <a:t> calculation falls within the purple Recalculate Style regions.</a:t>
            </a:r>
          </a:p>
          <a:p>
            <a:pPr marL="171450" indent="-171450">
              <a:buFont typeface="Arial" panose="020B0604020202020204" pitchFamily="34" charset="0"/>
              <a:buChar char="•"/>
            </a:pPr>
            <a:r>
              <a:rPr lang="en-US" i="1" baseline="0" dirty="0" smtClean="0"/>
              <a:t>There has been a lot of documentation about optimizing selectors and the Chrome Dev Tools used to have a CSS Selector profiler – but this is basically a solved problem now and the tooling has been removed. Adjusting the CSS Selectors at this point is seen as a super micro optimization.</a:t>
            </a:r>
          </a:p>
          <a:p>
            <a:pPr marL="171450" indent="-171450">
              <a:buFont typeface="Arial" panose="020B0604020202020204" pitchFamily="34" charset="0"/>
              <a:buChar char="•"/>
            </a:pPr>
            <a:endParaRPr lang="en-US" i="1" baseline="0" dirty="0" smtClean="0"/>
          </a:p>
          <a:p>
            <a:pPr marL="0" indent="0">
              <a:buFont typeface="Arial" panose="020B0604020202020204" pitchFamily="34" charset="0"/>
              <a:buNone/>
            </a:pPr>
            <a:r>
              <a:rPr lang="en-US" i="1" baseline="0" dirty="0" smtClean="0"/>
              <a:t>Some CSS properties effect purple Layout and some effect green Paints</a:t>
            </a:r>
          </a:p>
          <a:p>
            <a:pPr marL="171450" indent="-171450">
              <a:buFont typeface="Arial" panose="020B0604020202020204" pitchFamily="34" charset="0"/>
              <a:buChar char="•"/>
            </a:pPr>
            <a:r>
              <a:rPr lang="en-US" i="1" baseline="0" dirty="0" smtClean="0"/>
              <a:t>Basically any box model or positioning property will cause layout work</a:t>
            </a:r>
          </a:p>
          <a:p>
            <a:pPr marL="171450" indent="-171450">
              <a:buFont typeface="Arial" panose="020B0604020202020204" pitchFamily="34" charset="0"/>
              <a:buChar char="•"/>
            </a:pPr>
            <a:r>
              <a:rPr lang="en-US" i="1" baseline="0" dirty="0" smtClean="0"/>
              <a:t>Everything else is basically going to effect painting</a:t>
            </a:r>
          </a:p>
          <a:p>
            <a:pPr marL="171450" indent="-171450">
              <a:buFont typeface="Arial" panose="020B0604020202020204" pitchFamily="34" charset="0"/>
              <a:buChar char="•"/>
            </a:pPr>
            <a:r>
              <a:rPr lang="en-US" i="1" baseline="0" dirty="0" smtClean="0"/>
              <a:t>There are currently four properties that are GPU optimized, and only effect compositing – these are essentially “</a:t>
            </a:r>
            <a:r>
              <a:rPr lang="en-US" i="1" baseline="0" dirty="0" err="1" smtClean="0"/>
              <a:t>jank</a:t>
            </a:r>
            <a:r>
              <a:rPr lang="en-US" i="1" baseline="0" dirty="0" smtClean="0"/>
              <a:t> free” properties, so you should try to limit animations to these, and include:</a:t>
            </a:r>
          </a:p>
          <a:p>
            <a:pPr marL="628650" lvl="1" indent="-171450">
              <a:buFont typeface="Arial" panose="020B0604020202020204" pitchFamily="34" charset="0"/>
              <a:buChar char="•"/>
            </a:pPr>
            <a:r>
              <a:rPr lang="en-US" i="1" dirty="0" smtClean="0"/>
              <a:t>Scale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scale(x)</a:t>
            </a:r>
          </a:p>
          <a:p>
            <a:pPr marL="628650" lvl="1" indent="-171450">
              <a:buFont typeface="Arial" panose="020B0604020202020204" pitchFamily="34" charset="0"/>
              <a:buChar char="•"/>
            </a:pPr>
            <a:r>
              <a:rPr lang="en-US" i="1" dirty="0" smtClean="0"/>
              <a:t>Move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a:t>
            </a:r>
            <a:r>
              <a:rPr lang="en-US" i="1" cap="none" dirty="0" err="1" smtClean="0">
                <a:solidFill>
                  <a:schemeClr val="accent3"/>
                </a:solidFill>
                <a:latin typeface="Consolas" panose="020B0609020204030204" pitchFamily="49" charset="0"/>
                <a:cs typeface="Consolas" panose="020B0609020204030204" pitchFamily="49" charset="0"/>
              </a:rPr>
              <a:t>translateX</a:t>
            </a:r>
            <a:r>
              <a:rPr lang="en-US" i="1" cap="none" dirty="0" smtClean="0">
                <a:solidFill>
                  <a:schemeClr val="accent3"/>
                </a:solidFill>
                <a:latin typeface="Consolas" panose="020B0609020204030204" pitchFamily="49" charset="0"/>
                <a:cs typeface="Consolas" panose="020B0609020204030204" pitchFamily="49" charset="0"/>
              </a:rPr>
              <a:t>(y)</a:t>
            </a:r>
          </a:p>
          <a:p>
            <a:pPr marL="628650" lvl="1" indent="-171450">
              <a:buFont typeface="Arial" panose="020B0604020202020204" pitchFamily="34" charset="0"/>
              <a:buChar char="•"/>
            </a:pPr>
            <a:r>
              <a:rPr lang="en-US" i="1" dirty="0" smtClean="0"/>
              <a:t>Rotate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transform</a:t>
            </a:r>
            <a:r>
              <a:rPr lang="en-US" i="1" cap="none" dirty="0" smtClean="0">
                <a:solidFill>
                  <a:schemeClr val="accent3"/>
                </a:solidFill>
                <a:latin typeface="Consolas" panose="020B0609020204030204" pitchFamily="49" charset="0"/>
                <a:cs typeface="Consolas" panose="020B0609020204030204" pitchFamily="49" charset="0"/>
              </a:rPr>
              <a:t>: rotate(z)</a:t>
            </a:r>
          </a:p>
          <a:p>
            <a:pPr marL="628650" lvl="1" indent="-171450">
              <a:buFont typeface="Arial" panose="020B0604020202020204" pitchFamily="34" charset="0"/>
              <a:buChar char="•"/>
            </a:pPr>
            <a:r>
              <a:rPr lang="en-US" i="1" cap="none" dirty="0" smtClean="0">
                <a:solidFill>
                  <a:schemeClr val="accent3"/>
                </a:solidFill>
                <a:latin typeface="Consolas" panose="020B0609020204030204" pitchFamily="49" charset="0"/>
                <a:cs typeface="Consolas" panose="020B0609020204030204" pitchFamily="49" charset="0"/>
              </a:rPr>
              <a:t>F</a:t>
            </a:r>
            <a:r>
              <a:rPr lang="en-US" i="1" dirty="0" smtClean="0"/>
              <a:t>ade</a:t>
            </a:r>
            <a:r>
              <a:rPr lang="en-US" i="1" baseline="0" dirty="0" smtClean="0"/>
              <a:t> via </a:t>
            </a:r>
            <a:r>
              <a:rPr lang="en-US" i="1" cap="none" dirty="0" smtClean="0">
                <a:solidFill>
                  <a:schemeClr val="accent4"/>
                </a:solidFill>
                <a:latin typeface="Consolas" panose="020B0609020204030204" pitchFamily="49" charset="0"/>
                <a:cs typeface="Consolas" panose="020B0609020204030204" pitchFamily="49" charset="0"/>
              </a:rPr>
              <a:t>opacity</a:t>
            </a:r>
            <a:r>
              <a:rPr lang="en-US" i="1" cap="none" dirty="0" smtClean="0">
                <a:solidFill>
                  <a:schemeClr val="accent3"/>
                </a:solidFill>
                <a:latin typeface="Consolas" panose="020B0609020204030204" pitchFamily="49" charset="0"/>
                <a:cs typeface="Consolas" panose="020B0609020204030204" pitchFamily="49" charset="0"/>
              </a:rPr>
              <a:t>: 0…1</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30855762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i="1"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i="1" dirty="0" smtClean="0"/>
          </a:p>
          <a:p>
            <a:r>
              <a:rPr lang="en-US" i="1" dirty="0" smtClean="0"/>
              <a:t>It’s important to understand that the biggest </a:t>
            </a:r>
            <a:r>
              <a:rPr lang="en-US" i="1" dirty="0" err="1" smtClean="0"/>
              <a:t>perf</a:t>
            </a:r>
            <a:r>
              <a:rPr lang="en-US" i="1" dirty="0" smtClean="0"/>
              <a:t> wins come the easiest. It</a:t>
            </a:r>
            <a:r>
              <a:rPr lang="en-US" i="1" baseline="0" dirty="0" smtClean="0"/>
              <a:t> gets more and more complex to continue to have large gains.</a:t>
            </a:r>
          </a:p>
          <a:p>
            <a:endParaRPr lang="en-US" i="1" baseline="0" dirty="0" smtClean="0"/>
          </a:p>
          <a:p>
            <a:r>
              <a:rPr lang="en-US" i="1" baseline="0" dirty="0" smtClean="0"/>
              <a:t>It’s easy to minify JS &amp; CSS. Harder to re-architect the application. More and more expertise it required to make the more difficult changes.</a:t>
            </a:r>
            <a:endParaRPr lang="en-US" i="1" dirty="0" smtClean="0"/>
          </a:p>
          <a:p>
            <a:endParaRPr lang="en-US" i="1" dirty="0" smtClean="0"/>
          </a:p>
          <a:p>
            <a:r>
              <a:rPr lang="en-US" i="1" dirty="0" smtClean="0"/>
              <a:t>As your performance campaigns</a:t>
            </a:r>
            <a:r>
              <a:rPr lang="en-US" i="1" baseline="0" dirty="0" smtClean="0"/>
              <a:t> continue, they become more and more about platform tuning (IIS &amp; SQL) &amp; architecture and require more specialized knowledge of the technologies or domain.</a:t>
            </a:r>
            <a:endParaRPr lang="en-US" i="1" dirty="0" smtClean="0"/>
          </a:p>
          <a:p>
            <a:endParaRPr lang="en-US" i="1" dirty="0" smtClean="0"/>
          </a:p>
          <a:p>
            <a:r>
              <a:rPr lang="en-US" i="1" dirty="0" smtClean="0"/>
              <a:t>Even</a:t>
            </a:r>
            <a:r>
              <a:rPr lang="en-US" i="1"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i="1" baseline="0" dirty="0" smtClean="0"/>
          </a:p>
          <a:p>
            <a:r>
              <a:rPr lang="en-US" i="1"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i="1" baseline="0" dirty="0" err="1" smtClean="0"/>
              <a:t>etc</a:t>
            </a:r>
            <a:r>
              <a:rPr lang="en-US" i="1" baseline="0" dirty="0" smtClean="0"/>
              <a:t>, etc.</a:t>
            </a:r>
          </a:p>
          <a:p>
            <a:endParaRPr lang="en-US" i="1" baseline="0" dirty="0" smtClean="0"/>
          </a:p>
          <a:p>
            <a:r>
              <a:rPr lang="en-US" i="1" baseline="0" dirty="0" smtClean="0"/>
              <a:t>Explain yield curve.</a:t>
            </a:r>
          </a:p>
          <a:p>
            <a:endParaRPr lang="en-US" i="1" dirty="0" smtClean="0"/>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There are 3 main time limits (which are determined by human perceptual abilities) to keep in mind when optimizing web and application performance.</a:t>
            </a:r>
            <a:r>
              <a:rPr lang="en-US" i="1" baseline="0" dirty="0" smtClean="0"/>
              <a:t> They were originally published in 1968, and re-confirmed by </a:t>
            </a:r>
            <a:r>
              <a:rPr lang="en-US" i="1" baseline="0" dirty="0" err="1" smtClean="0"/>
              <a:t>Jakob</a:t>
            </a:r>
            <a:r>
              <a:rPr lang="en-US" i="1" baseline="0" dirty="0" smtClean="0"/>
              <a:t> Nielsen again in 1993 and 2005.</a:t>
            </a:r>
          </a:p>
          <a:p>
            <a:endParaRPr lang="en-US" i="1" baseline="0" dirty="0" smtClean="0"/>
          </a:p>
          <a:p>
            <a:r>
              <a:rPr lang="en-US" b="1" i="1" dirty="0" smtClean="0"/>
              <a:t>0.1 second</a:t>
            </a:r>
            <a:r>
              <a:rPr lang="en-US" i="1" dirty="0" smtClean="0"/>
              <a:t> is about the limit for having the user feel that the system is reacting instantaneously, meaning that no special feedback is necessary except to display the result.</a:t>
            </a:r>
          </a:p>
          <a:p>
            <a:endParaRPr lang="en-US" i="1" dirty="0" smtClean="0"/>
          </a:p>
          <a:p>
            <a:r>
              <a:rPr lang="en-US" b="1" i="1" dirty="0" smtClean="0"/>
              <a:t>1.0 second</a:t>
            </a:r>
            <a:r>
              <a:rPr lang="en-US" i="1"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i="1" dirty="0" smtClean="0"/>
          </a:p>
          <a:p>
            <a:r>
              <a:rPr lang="en-US" b="1" i="1" dirty="0" smtClean="0"/>
              <a:t>10 seconds</a:t>
            </a:r>
            <a:r>
              <a:rPr lang="en-US" i="1"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i="1" dirty="0" smtClean="0"/>
          </a:p>
          <a:p>
            <a:r>
              <a:rPr lang="en-US" i="1" dirty="0" smtClean="0"/>
              <a:t>These numbers are upper bounds,</a:t>
            </a:r>
            <a:r>
              <a:rPr lang="en-US" i="1" baseline="0" dirty="0" smtClean="0"/>
              <a:t> not goals.</a:t>
            </a:r>
            <a:endParaRPr lang="en-US"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Expressing time ranges: Between X to Y</a:t>
            </a:r>
          </a:p>
          <a:p>
            <a:r>
              <a:rPr lang="en-US" i="1" dirty="0" smtClean="0"/>
              <a:t>Expressing upper limits: Less than X</a:t>
            </a:r>
          </a:p>
          <a:p>
            <a:r>
              <a:rPr lang="en-US" i="1" dirty="0" smtClean="0"/>
              <a:t>Expressing time remaining</a:t>
            </a:r>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In 1943 Abraham Maslow proposed the theory of the human the hierarchy of needs (on the left). The gist is that humans have basic life needs that much be met before other, more advanced needs can be met. Maslow’s theory states that humans</a:t>
            </a:r>
            <a:r>
              <a:rPr lang="en-US" i="1" baseline="0" dirty="0" smtClean="0"/>
              <a:t> flourish when the top tier of their needs are met.</a:t>
            </a:r>
            <a:endParaRPr lang="en-US" i="1" dirty="0" smtClean="0"/>
          </a:p>
          <a:p>
            <a:endParaRPr lang="en-US" i="1" dirty="0" smtClean="0"/>
          </a:p>
          <a:p>
            <a:r>
              <a:rPr lang="en-US" i="1" dirty="0" smtClean="0"/>
              <a:t>Aaron Walter</a:t>
            </a:r>
            <a:r>
              <a:rPr lang="en-US" i="1" baseline="0" dirty="0" smtClean="0"/>
              <a:t> suggests that users of software operate in a very similar hierarchy of needs, which I’ve slightly modified on the right.</a:t>
            </a:r>
          </a:p>
          <a:p>
            <a:pPr marL="228600" indent="-228600">
              <a:buFont typeface="+mj-lt"/>
              <a:buAutoNum type="arabicPeriod"/>
            </a:pPr>
            <a:r>
              <a:rPr lang="en-US" i="1" baseline="0" dirty="0" smtClean="0"/>
              <a:t>Software a user interacts with must first and foremost be functional – they must solve a problem.</a:t>
            </a:r>
          </a:p>
          <a:p>
            <a:pPr marL="228600" indent="-228600">
              <a:buFont typeface="+mj-lt"/>
              <a:buAutoNum type="arabicPeriod"/>
            </a:pPr>
            <a:r>
              <a:rPr lang="en-US" i="1" baseline="0" dirty="0" smtClean="0"/>
              <a:t>Next, they need to be reliable. We all remember the twitter fail whale and the pain that caused us.</a:t>
            </a:r>
          </a:p>
          <a:p>
            <a:pPr marL="228600" indent="-228600">
              <a:buFont typeface="+mj-lt"/>
              <a:buAutoNum type="arabicPeriod"/>
            </a:pPr>
            <a:r>
              <a:rPr lang="en-US" i="1" baseline="0" dirty="0" smtClean="0"/>
              <a:t>The interface then needs to be useable. Useable interfaces are easy to learn, easy to use and easy to remember.</a:t>
            </a:r>
          </a:p>
          <a:p>
            <a:pPr marL="228600" indent="-228600">
              <a:buFont typeface="+mj-lt"/>
              <a:buAutoNum type="arabicPeriod"/>
            </a:pPr>
            <a:r>
              <a:rPr lang="en-US" i="1" baseline="0" dirty="0" smtClean="0"/>
              <a:t>Once useable, they need to be “</a:t>
            </a:r>
            <a:r>
              <a:rPr lang="en-US" i="1" baseline="0" dirty="0" err="1" smtClean="0"/>
              <a:t>performant</a:t>
            </a:r>
            <a:r>
              <a:rPr lang="en-US" i="1" baseline="0" dirty="0" smtClean="0"/>
              <a:t>”, which is not really a word but very commonly used anyways. Once </a:t>
            </a:r>
            <a:r>
              <a:rPr lang="en-US" i="1" baseline="0" dirty="0" err="1" smtClean="0"/>
              <a:t>performant</a:t>
            </a:r>
            <a:r>
              <a:rPr lang="en-US" i="1" baseline="0" dirty="0" smtClean="0"/>
              <a:t> your users will deem your software as</a:t>
            </a:r>
          </a:p>
          <a:p>
            <a:pPr marL="228600" indent="-228600">
              <a:buFont typeface="+mj-lt"/>
              <a:buAutoNum type="arabicPeriod"/>
            </a:pPr>
            <a:r>
              <a:rPr lang="en-US" i="1" baseline="0" dirty="0" smtClean="0"/>
              <a:t>PLEASURABLE!</a:t>
            </a:r>
          </a:p>
          <a:p>
            <a:pPr marL="0" indent="0">
              <a:buFont typeface="+mj-lt"/>
              <a:buNone/>
            </a:pPr>
            <a:endParaRPr lang="en-US" i="1" baseline="0" dirty="0" smtClean="0"/>
          </a:p>
          <a:p>
            <a:pPr marL="0" indent="0">
              <a:buFont typeface="+mj-lt"/>
              <a:buNone/>
            </a:pPr>
            <a:r>
              <a:rPr lang="en-US" i="1" baseline="0" dirty="0" smtClean="0"/>
              <a:t>Performance profiling actually plays a role in two of these steps:</a:t>
            </a:r>
          </a:p>
          <a:p>
            <a:pPr marL="0" indent="0">
              <a:buFont typeface="+mj-lt"/>
              <a:buNone/>
            </a:pPr>
            <a:r>
              <a:rPr lang="en-US" i="1" baseline="0" dirty="0" smtClean="0"/>
              <a:t>Of course, performance profilers help us to identify non-</a:t>
            </a:r>
            <a:r>
              <a:rPr lang="en-US" i="1" baseline="0" dirty="0" err="1" smtClean="0"/>
              <a:t>performant</a:t>
            </a:r>
            <a:r>
              <a:rPr lang="en-US" i="1" baseline="0" dirty="0" smtClean="0"/>
              <a:t> code near the top of the hierarchy, but performance profilers can also help us to create reliable software too – especially in web development where non-</a:t>
            </a:r>
            <a:r>
              <a:rPr lang="en-US" i="1" baseline="0" dirty="0" err="1" smtClean="0"/>
              <a:t>performant</a:t>
            </a:r>
            <a:r>
              <a:rPr lang="en-US" i="1" baseline="0" dirty="0" smtClean="0"/>
              <a:t> code can impact the number of concurrent users accessing your service/site at any given time.</a:t>
            </a:r>
          </a:p>
          <a:p>
            <a:pPr marL="0" indent="0">
              <a:buFont typeface="+mj-lt"/>
              <a:buNone/>
            </a:pPr>
            <a:endParaRPr lang="en-US" i="1" baseline="0" dirty="0" smtClean="0"/>
          </a:p>
          <a:p>
            <a:pPr marL="0" indent="0">
              <a:buFont typeface="+mj-lt"/>
              <a:buNone/>
            </a:pPr>
            <a:r>
              <a:rPr lang="en-US" i="1"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i="1" baseline="0" dirty="0" err="1" smtClean="0"/>
              <a:t>performant</a:t>
            </a:r>
            <a:r>
              <a:rPr lang="en-US" i="1" baseline="0" dirty="0" smtClean="0"/>
              <a:t>, study after study shows that fast has to be a feature.</a:t>
            </a:r>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off webpagetest.org and Speed </a:t>
            </a:r>
            <a:r>
              <a:rPr lang="en-US" dirty="0" smtClean="0"/>
              <a:t>Index</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32</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33</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Platform Stability</a:t>
            </a:r>
          </a:p>
          <a:p>
            <a:pPr marL="171450" indent="-171450">
              <a:buFont typeface="Arial" pitchFamily="34" charset="0"/>
              <a:buChar char="•"/>
            </a:pPr>
            <a:r>
              <a:rPr lang="en-US" b="0" i="1" dirty="0" smtClean="0"/>
              <a:t>Maintain details of platform,</a:t>
            </a:r>
            <a:r>
              <a:rPr lang="en-US" b="0" i="1" baseline="0" dirty="0" smtClean="0"/>
              <a:t> IE: version of application, database, OS, hardware </a:t>
            </a:r>
            <a:r>
              <a:rPr lang="en-US" b="0" i="1" baseline="0" dirty="0" err="1" smtClean="0"/>
              <a:t>config</a:t>
            </a:r>
            <a:r>
              <a:rPr lang="en-US" b="0" i="1" baseline="0" dirty="0" smtClean="0"/>
              <a:t>, etc.</a:t>
            </a:r>
          </a:p>
          <a:p>
            <a:pPr marL="171450" indent="-171450">
              <a:buFont typeface="Arial" pitchFamily="34" charset="0"/>
              <a:buChar char="•"/>
            </a:pPr>
            <a:r>
              <a:rPr lang="en-US" b="0" i="1" baseline="0" dirty="0" smtClean="0"/>
              <a:t>This is important for comparing change over time. Can’t compare if the underlying platform has changed.</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Environment Neutrality</a:t>
            </a:r>
          </a:p>
          <a:p>
            <a:pPr marL="171450" indent="-171450">
              <a:buFont typeface="Arial" pitchFamily="34" charset="0"/>
              <a:buChar char="•"/>
            </a:pPr>
            <a:r>
              <a:rPr lang="en-US" b="0" i="1" baseline="0" dirty="0" smtClean="0"/>
              <a:t>Reduce or remove any outside factors that could affect profile runs like timed/</a:t>
            </a:r>
            <a:r>
              <a:rPr lang="en-US" b="0" i="1" baseline="0" dirty="0" err="1" smtClean="0"/>
              <a:t>cron</a:t>
            </a:r>
            <a:r>
              <a:rPr lang="en-US" b="0" i="1" baseline="0" dirty="0" smtClean="0"/>
              <a:t> jobs/services, any primed caches, anti-virus software, other profilers (</a:t>
            </a:r>
            <a:r>
              <a:rPr lang="en-US" b="0" i="1" baseline="0" dirty="0" err="1" smtClean="0"/>
              <a:t>itelliTrace</a:t>
            </a:r>
            <a:r>
              <a:rPr lang="en-US" b="0" i="1" baseline="0" dirty="0" smtClean="0"/>
              <a:t>), number of users, </a:t>
            </a:r>
            <a:r>
              <a:rPr lang="en-US" b="0" i="1" baseline="0" dirty="0" err="1" smtClean="0"/>
              <a:t>etc</a:t>
            </a:r>
            <a:endParaRPr lang="en-US" b="0" i="1" baseline="0" dirty="0" smtClean="0"/>
          </a:p>
          <a:p>
            <a:pPr marL="171450" indent="-171450">
              <a:buFont typeface="Arial" pitchFamily="34" charset="0"/>
              <a:buChar char="•"/>
            </a:pPr>
            <a:r>
              <a:rPr lang="en-US" b="0" i="1" baseline="0" dirty="0" smtClean="0"/>
              <a:t>Might want to kill W3WP.EXE to begin a scenario.</a:t>
            </a:r>
          </a:p>
          <a:p>
            <a:pPr marL="0" indent="0">
              <a:buFont typeface="Arial" pitchFamily="34" charset="0"/>
              <a:buNone/>
            </a:pPr>
            <a:endParaRPr lang="en-US" b="0" i="1" baseline="0" dirty="0" smtClean="0"/>
          </a:p>
          <a:p>
            <a:pPr marL="0" indent="0">
              <a:buFont typeface="Arial" pitchFamily="34" charset="0"/>
              <a:buNone/>
            </a:pPr>
            <a:r>
              <a:rPr lang="en-US" b="0" i="1" baseline="0" dirty="0" smtClean="0"/>
              <a:t>Goals Set Before Analysis</a:t>
            </a:r>
          </a:p>
          <a:p>
            <a:pPr marL="171450" indent="-171450">
              <a:buFont typeface="Arial" pitchFamily="34" charset="0"/>
              <a:buChar char="•"/>
            </a:pPr>
            <a:r>
              <a:rPr lang="en-US" b="0" i="1" baseline="0" dirty="0" smtClean="0"/>
              <a:t>Identify your limit (two weeks of best effort, work until scenario x is down to Y time, etc.) Get there and don’t go any further without getting user feedback. No need to over optimize</a:t>
            </a:r>
            <a:r>
              <a:rPr lang="en-US" b="0" i="1" baseline="0" dirty="0" smtClean="0"/>
              <a:t>.</a:t>
            </a:r>
          </a:p>
          <a:p>
            <a:pPr marL="171450" indent="-171450">
              <a:buFont typeface="Arial" pitchFamily="34" charset="0"/>
              <a:buChar char="•"/>
            </a:pPr>
            <a:r>
              <a:rPr lang="en-US" b="0" i="1" baseline="0" dirty="0" smtClean="0"/>
              <a:t>The </a:t>
            </a:r>
            <a:r>
              <a:rPr lang="en-US" b="0" i="1" baseline="0" dirty="0" err="1" smtClean="0"/>
              <a:t>Trello</a:t>
            </a:r>
            <a:r>
              <a:rPr lang="en-US" b="0" i="1" baseline="0" dirty="0" smtClean="0"/>
              <a:t> team recently set a goal to improve the rendering of their card board view by 10% every day for 5 days – there is a great blog post about how they did it</a:t>
            </a:r>
            <a:endParaRPr lang="en-US" b="0" i="1" baseline="0" dirty="0" smtClean="0"/>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Measurable Improvements</a:t>
            </a:r>
          </a:p>
          <a:p>
            <a:pPr marL="171450" indent="-171450">
              <a:buFont typeface="Arial" pitchFamily="34" charset="0"/>
              <a:buChar char="•"/>
            </a:pPr>
            <a:r>
              <a:rPr lang="en-US" b="0" i="1" baseline="0" dirty="0" smtClean="0"/>
              <a:t>This one is obvious, and it’s what the profiler we make helps you with. You could do “poor mans” profiling with </a:t>
            </a:r>
            <a:r>
              <a:rPr lang="en-US" b="0" i="1" baseline="0" dirty="0" err="1" smtClean="0"/>
              <a:t>System.Diagnostics.Stopwatch</a:t>
            </a:r>
            <a:r>
              <a:rPr lang="en-US" b="0" i="1" baseline="0" dirty="0" smtClean="0"/>
              <a:t> – or an actual stopwatch – it’s just important that you have some way of measuring. </a:t>
            </a:r>
          </a:p>
          <a:p>
            <a:pPr marL="0" indent="0">
              <a:buFont typeface="Arial" pitchFamily="34" charset="0"/>
              <a:buNone/>
            </a:pPr>
            <a:endParaRPr lang="en-US" b="0" i="1" dirty="0" smtClean="0"/>
          </a:p>
          <a:p>
            <a:pPr marL="0" indent="0">
              <a:buFont typeface="Arial" pitchFamily="34" charset="0"/>
              <a:buNone/>
            </a:pPr>
            <a:r>
              <a:rPr lang="en-US" b="0" i="1" dirty="0" smtClean="0"/>
              <a:t>Scenario Focused</a:t>
            </a:r>
          </a:p>
          <a:p>
            <a:pPr marL="171450" indent="-171450">
              <a:buFont typeface="Arial" pitchFamily="34" charset="0"/>
              <a:buChar char="•"/>
            </a:pPr>
            <a:r>
              <a:rPr lang="en-US" b="0" i="1" dirty="0" smtClean="0"/>
              <a:t>Do</a:t>
            </a:r>
            <a:r>
              <a:rPr lang="en-US" b="0" i="1"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i="1" baseline="0" dirty="0" smtClean="0"/>
              <a:t>Choose scenarios that are most likely to affect users the most.</a:t>
            </a:r>
            <a:endParaRPr lang="en-US" b="0" i="1" dirty="0" smtClean="0"/>
          </a:p>
          <a:p>
            <a:endParaRPr lang="en-US" b="0" i="1" dirty="0" smtClean="0"/>
          </a:p>
          <a:p>
            <a:pPr marL="0" indent="0">
              <a:buFont typeface="Arial" pitchFamily="34" charset="0"/>
              <a:buNone/>
            </a:pPr>
            <a:r>
              <a:rPr lang="en-US" b="0" i="1" dirty="0" smtClean="0"/>
              <a:t>Descending Granularity </a:t>
            </a:r>
          </a:p>
          <a:p>
            <a:pPr marL="171450" indent="-171450">
              <a:buFont typeface="Arial" pitchFamily="34" charset="0"/>
              <a:buChar char="•"/>
            </a:pPr>
            <a:r>
              <a:rPr lang="en-US" b="0" i="1" dirty="0" smtClean="0"/>
              <a:t>Start with the biggest problems first and work your way to the smaller problems.</a:t>
            </a:r>
          </a:p>
          <a:p>
            <a:endParaRPr lang="en-US" b="0" i="1" dirty="0" smtClean="0"/>
          </a:p>
          <a:p>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Web apps have extra challenges because we need</a:t>
            </a:r>
            <a:r>
              <a:rPr lang="en-US" b="0" i="1" baseline="0" dirty="0" smtClean="0"/>
              <a:t> our users to both GET IT and USE IT</a:t>
            </a:r>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a:t>
            </a:r>
            <a:r>
              <a:rPr lang="en-US" b="1" dirty="0" smtClean="0"/>
              <a:t> Script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a:t>
            </a:r>
            <a:r>
              <a:rPr lang="en-US" dirty="0" err="1" smtClean="0"/>
              <a:t>ThirdPartyScript</a:t>
            </a:r>
            <a:r>
              <a:rPr lang="en-US" dirty="0" smtClean="0"/>
              <a:t> – these we can’t always control the placement of</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Reload page and notice the 3 second delay</a:t>
            </a:r>
            <a:r>
              <a:rPr lang="en-US" baseline="0" dirty="0" smtClean="0"/>
              <a:t> due to blocked parsing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Replace with snippet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Refresh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a:t>
            </a:r>
            <a:r>
              <a:rPr lang="en-US" i="1" dirty="0" smtClean="0"/>
              <a:t>. The Resource Priorities spec</a:t>
            </a:r>
            <a:r>
              <a:rPr lang="en-US" i="1" baseline="0" dirty="0" smtClean="0"/>
              <a:t> is currently a working draft and partially supported in IE11.</a:t>
            </a:r>
            <a:endParaRPr lang="en-US" i="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works in all the newest versions of all browsers. This can save a few hundred milliseconds and is lite weight.</a:t>
            </a:r>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err="1" smtClean="0"/>
              <a:t>Prerender</a:t>
            </a:r>
            <a:r>
              <a:rPr lang="en-US" b="1" dirty="0" smtClean="0"/>
              <a:t> Demo</a:t>
            </a:r>
          </a:p>
          <a:p>
            <a:pPr marL="171450" indent="-171450">
              <a:buFont typeface="Arial" panose="020B0604020202020204" pitchFamily="34" charset="0"/>
              <a:buChar char="•"/>
            </a:pPr>
            <a:r>
              <a:rPr lang="en-US" dirty="0" smtClean="0"/>
              <a:t>Close Dev Tools!</a:t>
            </a:r>
          </a:p>
          <a:p>
            <a:pPr marL="171450" indent="-171450">
              <a:buFont typeface="Arial" panose="020B0604020202020204" pitchFamily="34" charset="0"/>
              <a:buChar char="•"/>
            </a:pPr>
            <a:r>
              <a:rPr lang="en-US" dirty="0" smtClean="0"/>
              <a:t>View Source on Home Page to show</a:t>
            </a:r>
            <a:r>
              <a:rPr lang="en-US" baseline="0" dirty="0" smtClean="0"/>
              <a:t> link tag</a:t>
            </a:r>
          </a:p>
          <a:p>
            <a:pPr marL="171450" indent="-171450">
              <a:buFont typeface="Arial" panose="020B0604020202020204" pitchFamily="34" charset="0"/>
              <a:buChar char="•"/>
            </a:pPr>
            <a:r>
              <a:rPr lang="en-US" baseline="0" dirty="0" smtClean="0"/>
              <a:t>Open </a:t>
            </a:r>
            <a:r>
              <a:rPr lang="en-US" dirty="0" smtClean="0"/>
              <a:t>chrome://net-internals/#prerender</a:t>
            </a:r>
            <a:r>
              <a:rPr lang="en-US" baseline="0" dirty="0" smtClean="0"/>
              <a:t> and Task Manager (</a:t>
            </a:r>
            <a:r>
              <a:rPr lang="en-US" baseline="0" dirty="0" err="1" smtClean="0"/>
              <a:t>Shift+Esc</a:t>
            </a:r>
            <a:r>
              <a:rPr lang="en-US" baseline="0" dirty="0" smtClean="0"/>
              <a:t>) to show hidden tab being used</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2/24/2014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2/24/2014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2/24/2014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2/24/2014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2/24/2014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2/24/2014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2/24/2014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2/24/2014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2/24/2014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2/24/2014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2/24/2014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2/24/2014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calendar.perfplanet.com/2013/the-runtime-performance-checklist/"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1.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dirty="0"/>
          </a:p>
        </p:txBody>
      </p:sp>
      <p:sp>
        <p:nvSpPr>
          <p:cNvPr id="3" name="Content Placeholder 2"/>
          <p:cNvSpPr>
            <a:spLocks noGrp="1"/>
          </p:cNvSpPr>
          <p:nvPr>
            <p:ph sz="quarter" idx="13"/>
          </p:nvPr>
        </p:nvSpPr>
        <p:spPr/>
        <p:txBody>
          <a:bodyPr numCol="2">
            <a:normAutofit/>
          </a:bodyPr>
          <a:lstStyle/>
          <a:p>
            <a:pPr marL="0" indent="0">
              <a:buNone/>
            </a:pPr>
            <a:r>
              <a:rPr lang="en-US" dirty="0" smtClean="0"/>
              <a:t>Scope Management</a:t>
            </a:r>
          </a:p>
          <a:p>
            <a:pPr lvl="1"/>
            <a:r>
              <a:rPr lang="en-US" dirty="0" smtClean="0">
                <a:solidFill>
                  <a:schemeClr val="bg2">
                    <a:lumMod val="50000"/>
                  </a:schemeClr>
                </a:solidFill>
              </a:rPr>
              <a:t>Favor local </a:t>
            </a:r>
            <a:r>
              <a:rPr lang="en-US" dirty="0" err="1" smtClean="0">
                <a:solidFill>
                  <a:schemeClr val="bg2">
                    <a:lumMod val="50000"/>
                  </a:schemeClr>
                </a:solidFill>
              </a:rPr>
              <a:t>Var’s</a:t>
            </a:r>
            <a:endParaRPr lang="en-US" dirty="0" smtClean="0">
              <a:solidFill>
                <a:schemeClr val="bg2">
                  <a:lumMod val="50000"/>
                </a:schemeClr>
              </a:solidFill>
            </a:endParaRPr>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with()</a:t>
            </a:r>
            <a:r>
              <a:rPr lang="en-US" dirty="0" smtClean="0">
                <a:solidFill>
                  <a:schemeClr val="bg2">
                    <a:lumMod val="50000"/>
                  </a:schemeClr>
                </a:solidFill>
              </a:rPr>
              <a:t> Statement</a:t>
            </a:r>
          </a:p>
          <a:p>
            <a:pPr lvl="1"/>
            <a:r>
              <a:rPr lang="en-US" dirty="0" smtClean="0">
                <a:solidFill>
                  <a:schemeClr val="bg2">
                    <a:lumMod val="50000"/>
                  </a:schemeClr>
                </a:solidFill>
              </a:rPr>
              <a:t>Careful w/ Closures</a:t>
            </a:r>
          </a:p>
          <a:p>
            <a:pPr lvl="1"/>
            <a:endParaRPr lang="en-US" dirty="0">
              <a:solidFill>
                <a:schemeClr val="bg2">
                  <a:lumMod val="50000"/>
                </a:schemeClr>
              </a:solidFill>
            </a:endParaRPr>
          </a:p>
          <a:p>
            <a:pPr marL="0" indent="0">
              <a:buNone/>
            </a:pPr>
            <a:r>
              <a:rPr lang="en-US" dirty="0" smtClean="0"/>
              <a:t>Looping</a:t>
            </a:r>
            <a:endParaRPr lang="en-US" dirty="0"/>
          </a:p>
          <a:p>
            <a:pPr lvl="1"/>
            <a:r>
              <a:rPr lang="en-US" dirty="0" smtClean="0">
                <a:solidFill>
                  <a:schemeClr val="bg2">
                    <a:lumMod val="50000"/>
                  </a:schemeClr>
                </a:solidFill>
              </a:rPr>
              <a:t>Avoid </a:t>
            </a:r>
            <a:r>
              <a:rPr lang="en-US" b="1" cap="none" dirty="0" smtClean="0">
                <a:solidFill>
                  <a:schemeClr val="bg2">
                    <a:lumMod val="50000"/>
                  </a:schemeClr>
                </a:solidFill>
                <a:latin typeface="Consolas" panose="020B0609020204030204" pitchFamily="49" charset="0"/>
                <a:cs typeface="Consolas" panose="020B0609020204030204" pitchFamily="49" charset="0"/>
              </a:rPr>
              <a:t>for…in</a:t>
            </a:r>
            <a:r>
              <a:rPr lang="en-US" dirty="0" smtClean="0">
                <a:solidFill>
                  <a:schemeClr val="bg2">
                    <a:lumMod val="50000"/>
                  </a:schemeClr>
                </a:solidFill>
              </a:rPr>
              <a:t> Loops</a:t>
            </a:r>
          </a:p>
          <a:p>
            <a:pPr lvl="1"/>
            <a:endParaRPr lang="en-US" dirty="0" smtClean="0">
              <a:solidFill>
                <a:schemeClr val="bg2">
                  <a:lumMod val="50000"/>
                </a:schemeClr>
              </a:solidFill>
            </a:endParaRPr>
          </a:p>
          <a:p>
            <a:pPr marL="0" indent="0">
              <a:buNone/>
            </a:pPr>
            <a:r>
              <a:rPr lang="en-US" sz="4000" u="sng" dirty="0" smtClean="0">
                <a:uFill>
                  <a:solidFill>
                    <a:schemeClr val="accent1"/>
                  </a:solidFill>
                </a:uFill>
              </a:rPr>
              <a:t>AVOID DOM!</a:t>
            </a:r>
          </a:p>
          <a:p>
            <a:pPr marL="742950" lvl="2" indent="-285750">
              <a:spcBef>
                <a:spcPts val="1000"/>
              </a:spcBef>
            </a:pPr>
            <a:r>
              <a:rPr lang="en-US" sz="1800" dirty="0" smtClean="0">
                <a:solidFill>
                  <a:schemeClr val="bg2">
                    <a:lumMod val="50000"/>
                  </a:schemeClr>
                </a:solidFill>
              </a:rPr>
              <a:t>Let’s Dig Into This One…</a:t>
            </a:r>
            <a:endParaRPr lang="en-US" sz="1800" dirty="0">
              <a:solidFill>
                <a:schemeClr val="bg2">
                  <a:lumMod val="50000"/>
                </a:schemeClr>
              </a:solidFill>
            </a:endParaRPr>
          </a:p>
          <a:p>
            <a:pPr marL="0" indent="0">
              <a:buNone/>
            </a:pPr>
            <a:endParaRPr lang="en-US" sz="4800" u="sng" dirty="0">
              <a:uFill>
                <a:solidFill>
                  <a:schemeClr val="accent1"/>
                </a:solidFill>
              </a:u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1" y="596417"/>
            <a:ext cx="10394707" cy="4471375"/>
          </a:xfrm>
        </p:spPr>
        <p:txBody>
          <a:bodyPr>
            <a:noAutofit/>
          </a:bodyPr>
          <a:lstStyle/>
          <a:p>
            <a:pPr marL="0" indent="0">
              <a:buNone/>
            </a:pPr>
            <a:r>
              <a:rPr lang="en-US" sz="4000" dirty="0">
                <a:solidFill>
                  <a:srgbClr val="00B0F0"/>
                </a:solidFill>
                <a:cs typeface="Segoe UI Light" panose="020B0502040204020203" pitchFamily="34" charset="0"/>
              </a:rPr>
              <a:t>■</a:t>
            </a:r>
            <a:r>
              <a:rPr lang="en-US" sz="4000" dirty="0">
                <a:cs typeface="Segoe UI Light" panose="020B0502040204020203" pitchFamily="34" charset="0"/>
              </a:rPr>
              <a:t> Network </a:t>
            </a:r>
            <a:r>
              <a:rPr lang="en-US" sz="4000" dirty="0" smtClean="0">
                <a:cs typeface="Segoe UI Light" panose="020B0502040204020203" pitchFamily="34" charset="0"/>
              </a:rPr>
              <a:t>Activity</a:t>
            </a:r>
          </a:p>
          <a:p>
            <a:pPr marL="0" indent="0">
              <a:buNone/>
            </a:pPr>
            <a:r>
              <a:rPr lang="en-US" sz="4000" dirty="0">
                <a:solidFill>
                  <a:srgbClr val="FFC000"/>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JavaScript</a:t>
            </a:r>
          </a:p>
          <a:p>
            <a:pPr marL="0" indent="0">
              <a:buNone/>
            </a:pPr>
            <a:r>
              <a:rPr lang="en-US" sz="4000" dirty="0">
                <a:solidFill>
                  <a:schemeClr val="accent5"/>
                </a:solidFill>
                <a:cs typeface="Segoe UI Light" panose="020B0502040204020203" pitchFamily="34" charset="0"/>
              </a:rPr>
              <a:t>■</a:t>
            </a:r>
            <a:r>
              <a:rPr lang="en-US" sz="4000" dirty="0">
                <a:cs typeface="Segoe UI Light" panose="020B0502040204020203" pitchFamily="34" charset="0"/>
              </a:rPr>
              <a:t> Recalculate Style &amp; </a:t>
            </a:r>
            <a:r>
              <a:rPr lang="en-US" sz="4000" dirty="0" smtClean="0">
                <a:cs typeface="Segoe UI Light" panose="020B0502040204020203" pitchFamily="34" charset="0"/>
              </a:rPr>
              <a:t>Layout</a:t>
            </a:r>
          </a:p>
          <a:p>
            <a:pPr marL="0" indent="0">
              <a:buNone/>
            </a:pPr>
            <a:r>
              <a:rPr lang="en-US" sz="4000" dirty="0">
                <a:solidFill>
                  <a:srgbClr val="92D050"/>
                </a:solidFill>
                <a:cs typeface="Segoe UI Light" panose="020B0502040204020203" pitchFamily="34" charset="0"/>
              </a:rPr>
              <a:t>■</a:t>
            </a:r>
            <a:r>
              <a:rPr lang="en-US" sz="4000" dirty="0">
                <a:cs typeface="Segoe UI Light" panose="020B0502040204020203" pitchFamily="34" charset="0"/>
              </a:rPr>
              <a:t> Paint Setup, Paint &amp; Composite </a:t>
            </a:r>
            <a:r>
              <a:rPr lang="en-US" sz="4000" dirty="0" smtClean="0">
                <a:cs typeface="Segoe UI Light" panose="020B0502040204020203" pitchFamily="34" charset="0"/>
              </a:rPr>
              <a:t>Layers</a:t>
            </a:r>
          </a:p>
          <a:p>
            <a:pPr marL="0" indent="0">
              <a:buNone/>
            </a:pPr>
            <a:r>
              <a:rPr lang="en-US" sz="4000" dirty="0">
                <a:solidFill>
                  <a:schemeClr val="bg2"/>
                </a:solidFill>
                <a:cs typeface="Segoe UI Light" panose="020B0502040204020203" pitchFamily="34" charset="0"/>
              </a:rPr>
              <a:t>■</a:t>
            </a:r>
            <a:r>
              <a:rPr lang="en-US" sz="4000" dirty="0">
                <a:cs typeface="Segoe UI Light" panose="020B0502040204020203" pitchFamily="34" charset="0"/>
              </a:rPr>
              <a:t> </a:t>
            </a:r>
            <a:r>
              <a:rPr lang="en-US" sz="4000" dirty="0" smtClean="0">
                <a:cs typeface="Segoe UI Light" panose="020B0502040204020203" pitchFamily="34" charset="0"/>
              </a:rPr>
              <a:t>Un-instrumented Activity</a:t>
            </a:r>
          </a:p>
          <a:p>
            <a:pPr marL="0" indent="0">
              <a:buNone/>
            </a:pPr>
            <a:r>
              <a:rPr lang="en-US" sz="4000" dirty="0" smtClean="0">
                <a:solidFill>
                  <a:schemeClr val="bg2"/>
                </a:solidFill>
                <a:cs typeface="Segoe UI Light" panose="020B0502040204020203" pitchFamily="34" charset="0"/>
              </a:rPr>
              <a:t>      </a:t>
            </a:r>
            <a:r>
              <a:rPr lang="en-US" sz="4000" dirty="0" smtClean="0">
                <a:cs typeface="Segoe UI Light" panose="020B0502040204020203" pitchFamily="34" charset="0"/>
              </a:rPr>
              <a:t>idle Time</a:t>
            </a:r>
            <a:endParaRPr lang="en-US" sz="4000" dirty="0">
              <a:cs typeface="Segoe UI Light" panose="020B0502040204020203" pitchFamily="34"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
        <p:nvSpPr>
          <p:cNvPr id="15" name="TextBox 14"/>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http://bit.ly/howBrowsersWork</a:t>
            </a:r>
          </a:p>
        </p:txBody>
      </p:sp>
      <p:sp>
        <p:nvSpPr>
          <p:cNvPr id="2" name="Rectangle 1"/>
          <p:cNvSpPr/>
          <p:nvPr/>
        </p:nvSpPr>
        <p:spPr>
          <a:xfrm>
            <a:off x="823439" y="4799046"/>
            <a:ext cx="329797" cy="334560"/>
          </a:xfrm>
          <a:prstGeom prst="rect">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Request Animation Frame</a:t>
            </a:r>
            <a:endParaRPr lang="en-US" dirty="0"/>
          </a:p>
        </p:txBody>
      </p:sp>
      <p:sp>
        <p:nvSpPr>
          <p:cNvPr id="3" name="Content Placeholder 2"/>
          <p:cNvSpPr>
            <a:spLocks noGrp="1"/>
          </p:cNvSpPr>
          <p:nvPr>
            <p:ph sz="quarter" idx="13"/>
          </p:nvPr>
        </p:nvSpPr>
        <p:spPr>
          <a:xfrm>
            <a:off x="685800" y="1837766"/>
            <a:ext cx="10394707" cy="3536820"/>
          </a:xfrm>
        </p:spPr>
        <p:txBody>
          <a:bodyPr numCol="1">
            <a:normAutofit fontScale="70000" lnSpcReduction="20000"/>
          </a:bodyPr>
          <a:lstStyle/>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function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onScroll</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evt</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lastScrollY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window.scrollY</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Store the scroll value for later.</a:t>
            </a:r>
          </a:p>
          <a:p>
            <a:pPr marL="0" indent="0">
              <a:buNone/>
            </a:pP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    if</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4"/>
                </a:solidFill>
                <a:latin typeface="Consolas" panose="020B0609020204030204" pitchFamily="49" charset="0"/>
                <a:cs typeface="Consolas" panose="020B0609020204030204" pitchFamily="49" charset="0"/>
              </a:rPr>
              <a:t>return</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3"/>
                </a:solidFill>
                <a:latin typeface="Consolas" panose="020B0609020204030204" pitchFamily="49" charset="0"/>
                <a:cs typeface="Consolas" panose="020B0609020204030204" pitchFamily="49" charset="0"/>
              </a:rPr>
              <a:t>// Prevent multiple </a:t>
            </a:r>
            <a:r>
              <a:rPr lang="en-US" sz="2400" b="1" cap="none" dirty="0" err="1">
                <a:solidFill>
                  <a:schemeClr val="accent3"/>
                </a:solidFill>
                <a:latin typeface="Consolas" panose="020B0609020204030204" pitchFamily="49" charset="0"/>
                <a:cs typeface="Consolas" panose="020B0609020204030204" pitchFamily="49" charset="0"/>
              </a:rPr>
              <a:t>rAF</a:t>
            </a:r>
            <a:r>
              <a:rPr lang="en-US" sz="2400" b="1" cap="none" dirty="0">
                <a:solidFill>
                  <a:schemeClr val="accent3"/>
                </a:solidFill>
                <a:latin typeface="Consolas" panose="020B0609020204030204" pitchFamily="49" charset="0"/>
                <a:cs typeface="Consolas" panose="020B0609020204030204" pitchFamily="49" charset="0"/>
              </a:rPr>
              <a:t> callbacks.</a:t>
            </a:r>
          </a:p>
          <a:p>
            <a:pPr marL="0" indent="0">
              <a:buNone/>
            </a:pPr>
            <a:endParaRPr lang="en-US" sz="2400"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scheduledAnimationFrame</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a:solidFill>
                  <a:schemeClr val="accent4"/>
                </a:solidFill>
                <a:latin typeface="Consolas" panose="020B0609020204030204" pitchFamily="49" charset="0"/>
                <a:cs typeface="Consolas" panose="020B0609020204030204" pitchFamily="49" charset="0"/>
              </a:rPr>
              <a:t>true</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requestAnimationFrame</a:t>
            </a:r>
            <a:r>
              <a:rPr lang="en-US" sz="2400" b="1" cap="none" dirty="0" smtClean="0">
                <a:solidFill>
                  <a:schemeClr val="accent6"/>
                </a:solidFill>
                <a:latin typeface="Consolas" panose="020B0609020204030204" pitchFamily="49" charset="0"/>
                <a:cs typeface="Consolas" panose="020B0609020204030204" pitchFamily="49" charset="0"/>
              </a:rPr>
              <a:t>(</a:t>
            </a:r>
            <a:r>
              <a:rPr lang="en-US" sz="2400" b="1" cap="none" dirty="0" err="1" smtClean="0">
                <a:solidFill>
                  <a:schemeClr val="accent6"/>
                </a:solidFill>
                <a:latin typeface="Consolas" panose="020B0609020204030204" pitchFamily="49" charset="0"/>
                <a:cs typeface="Consolas" panose="020B0609020204030204" pitchFamily="49" charset="0"/>
              </a:rPr>
              <a:t>updateLeagueBadge</a:t>
            </a: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endParaRPr lang="en-US" sz="2400" b="1" cap="none" dirty="0">
              <a:solidFill>
                <a:schemeClr val="accent6"/>
              </a:solidFill>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8468456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Frame Rate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Hz = ~16 </a:t>
            </a:r>
            <a:r>
              <a:rPr lang="en-US" sz="4400" dirty="0" err="1" smtClean="0"/>
              <a:t>ms</a:t>
            </a:r>
            <a:endParaRPr lang="en-US" dirty="0"/>
          </a:p>
        </p:txBody>
      </p:sp>
      <p:sp>
        <p:nvSpPr>
          <p:cNvPr id="7" name="TextBox 6"/>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39076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6" name="TextBox 1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9327212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7043341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5" name="TextBox 3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9353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1236782"/>
            <a:ext cx="10394707" cy="3193487"/>
          </a:xfrm>
        </p:spPr>
        <p:txBody>
          <a:bodyPr/>
          <a:lstStyle/>
          <a:p>
            <a:r>
              <a:rPr lang="en-US" dirty="0" smtClean="0"/>
              <a:t>Why </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lnSpcReduction="10000"/>
          </a:bodyPr>
          <a:lstStyle/>
          <a:p>
            <a:pPr marL="0" indent="0">
              <a:buNone/>
            </a:pPr>
            <a:endParaRPr lang="en-US" sz="2400" b="1" cap="none" dirty="0" smtClean="0">
              <a:solidFill>
                <a:schemeClr val="accent4"/>
              </a:solidFill>
              <a:latin typeface="Consolas" panose="020B0609020204030204" pitchFamily="49" charset="0"/>
              <a:cs typeface="Consolas" panose="020B0609020204030204" pitchFamily="49" charset="0"/>
            </a:endParaRP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4"/>
                </a:solidFill>
                <a:latin typeface="Consolas" panose="020B0609020204030204" pitchFamily="49" charset="0"/>
                <a:cs typeface="Consolas" panose="020B0609020204030204" pitchFamily="49" charset="0"/>
              </a:rPr>
              <a:t>var</a:t>
            </a:r>
            <a:r>
              <a:rPr lang="en-US" sz="2400" b="1" cap="none" dirty="0" smtClean="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smtClean="0">
                <a:solidFill>
                  <a:schemeClr val="accent6"/>
                </a:solidFill>
                <a:latin typeface="Consolas" panose="020B0609020204030204" pitchFamily="49" charset="0"/>
                <a:cs typeface="Consolas" panose="020B0609020204030204" pitchFamily="49" charset="0"/>
              </a:rPr>
              <a:t>       width = </a:t>
            </a:r>
            <a:r>
              <a:rPr lang="en-US" sz="2400" b="1" cap="none" dirty="0" err="1" smtClean="0">
                <a:solidFill>
                  <a:schemeClr val="accent6"/>
                </a:solidFill>
                <a:latin typeface="Consolas" panose="020B0609020204030204" pitchFamily="49" charset="0"/>
                <a:cs typeface="Consolas" panose="020B0609020204030204" pitchFamily="49" charset="0"/>
              </a:rPr>
              <a:t>div.offsetWidth</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para.style.left</a:t>
            </a:r>
            <a:r>
              <a:rPr lang="en-US" sz="2400" b="1" cap="none" dirty="0">
                <a:solidFill>
                  <a:schemeClr val="accent6"/>
                </a:solidFill>
                <a:latin typeface="Consolas" panose="020B0609020204030204" pitchFamily="49" charset="0"/>
                <a:cs typeface="Consolas" panose="020B0609020204030204" pitchFamily="49" charset="0"/>
              </a:rPr>
              <a:t> =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629304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Layout Thrashing</a:t>
            </a:r>
            <a:endParaRPr lang="en-US" dirty="0"/>
          </a:p>
        </p:txBody>
      </p:sp>
      <p:sp>
        <p:nvSpPr>
          <p:cNvPr id="3" name="Content Placeholder 2"/>
          <p:cNvSpPr>
            <a:spLocks noGrp="1"/>
          </p:cNvSpPr>
          <p:nvPr>
            <p:ph sz="quarter" idx="13"/>
          </p:nvPr>
        </p:nvSpPr>
        <p:spPr/>
        <p:txBody>
          <a:bodyPr numCol="1">
            <a:normAutofit/>
          </a:bodyPr>
          <a:lstStyle/>
          <a:p>
            <a:pPr marL="0" indent="0">
              <a:buNone/>
            </a:pP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width = </a:t>
            </a:r>
            <a:r>
              <a:rPr lang="en-US" sz="2400" b="1" cap="none" dirty="0" err="1">
                <a:solidFill>
                  <a:schemeClr val="accent6"/>
                </a:solidFill>
                <a:latin typeface="Consolas" panose="020B0609020204030204" pitchFamily="49" charset="0"/>
                <a:cs typeface="Consolas" panose="020B0609020204030204" pitchFamily="49" charset="0"/>
              </a:rPr>
              <a:t>div.offsetWidth</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4"/>
                </a:solidFill>
                <a:latin typeface="Consolas" panose="020B0609020204030204" pitchFamily="49" charset="0"/>
                <a:cs typeface="Consolas" panose="020B0609020204030204" pitchFamily="49" charset="0"/>
              </a:rPr>
              <a:t>for</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 0; p &lt; </a:t>
            </a:r>
            <a:r>
              <a:rPr lang="en-US" sz="2400" b="1" cap="none" dirty="0" err="1">
                <a:solidFill>
                  <a:schemeClr val="accent6"/>
                </a:solidFill>
                <a:latin typeface="Consolas" panose="020B0609020204030204" pitchFamily="49" charset="0"/>
                <a:cs typeface="Consolas" panose="020B0609020204030204" pitchFamily="49" charset="0"/>
              </a:rPr>
              <a:t>paragraphs.length</a:t>
            </a: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a:solidFill>
                  <a:schemeClr val="accent6"/>
                </a:solidFill>
                <a:latin typeface="Consolas" panose="020B0609020204030204" pitchFamily="49" charset="0"/>
                <a:cs typeface="Consolas" panose="020B0609020204030204" pitchFamily="49" charset="0"/>
              </a:rPr>
              <a:t>++) {</a:t>
            </a:r>
          </a:p>
          <a:p>
            <a:pPr marL="0" indent="0">
              <a:buNone/>
            </a:pPr>
            <a:r>
              <a:rPr lang="en-US" sz="2400" b="1" cap="none" dirty="0">
                <a:solidFill>
                  <a:schemeClr val="accent6"/>
                </a:solidFill>
                <a:latin typeface="Consolas" panose="020B0609020204030204" pitchFamily="49" charset="0"/>
                <a:cs typeface="Consolas" panose="020B0609020204030204" pitchFamily="49" charset="0"/>
              </a:rPr>
              <a:t>    </a:t>
            </a:r>
            <a:r>
              <a:rPr lang="en-US" sz="2400" b="1" cap="none" dirty="0" err="1">
                <a:solidFill>
                  <a:schemeClr val="accent4"/>
                </a:solidFill>
                <a:latin typeface="Consolas" panose="020B0609020204030204" pitchFamily="49" charset="0"/>
                <a:cs typeface="Consolas" panose="020B0609020204030204" pitchFamily="49" charset="0"/>
              </a:rPr>
              <a:t>var</a:t>
            </a:r>
            <a:r>
              <a:rPr lang="en-US" sz="2400" b="1" cap="none" dirty="0">
                <a:solidFill>
                  <a:schemeClr val="accent4"/>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para = paragraphs[</a:t>
            </a:r>
            <a:r>
              <a:rPr lang="en-US" sz="2400" b="1" cap="none" dirty="0" err="1">
                <a:solidFill>
                  <a:schemeClr val="accent6"/>
                </a:solidFill>
                <a:latin typeface="Consolas" panose="020B0609020204030204" pitchFamily="49" charset="0"/>
                <a:cs typeface="Consolas" panose="020B0609020204030204" pitchFamily="49" charset="0"/>
              </a:rPr>
              <a:t>i</a:t>
            </a:r>
            <a:r>
              <a:rPr lang="en-US" sz="2400" b="1" cap="none" dirty="0" smtClean="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err="1" smtClean="0">
                <a:solidFill>
                  <a:schemeClr val="accent6"/>
                </a:solidFill>
                <a:latin typeface="Consolas" panose="020B0609020204030204" pitchFamily="49" charset="0"/>
                <a:cs typeface="Consolas" panose="020B0609020204030204" pitchFamily="49" charset="0"/>
              </a:rPr>
              <a:t>para.style.left</a:t>
            </a:r>
            <a:r>
              <a:rPr lang="en-US" sz="2400" b="1" cap="none" dirty="0" smtClean="0">
                <a:solidFill>
                  <a:schemeClr val="accent6"/>
                </a:solidFill>
                <a:latin typeface="Consolas" panose="020B0609020204030204" pitchFamily="49" charset="0"/>
                <a:cs typeface="Consolas" panose="020B0609020204030204" pitchFamily="49" charset="0"/>
              </a:rPr>
              <a:t> </a:t>
            </a:r>
            <a:r>
              <a:rPr lang="en-US" sz="2400" b="1" cap="none" dirty="0">
                <a:solidFill>
                  <a:schemeClr val="accent6"/>
                </a:solidFill>
                <a:latin typeface="Consolas" panose="020B0609020204030204" pitchFamily="49" charset="0"/>
                <a:cs typeface="Consolas" panose="020B0609020204030204" pitchFamily="49" charset="0"/>
              </a:rPr>
              <a:t>= width + </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err="1">
                <a:solidFill>
                  <a:schemeClr val="accent3"/>
                </a:solidFill>
                <a:latin typeface="Consolas" panose="020B0609020204030204" pitchFamily="49" charset="0"/>
                <a:cs typeface="Consolas" panose="020B0609020204030204" pitchFamily="49" charset="0"/>
              </a:rPr>
              <a:t>px</a:t>
            </a:r>
            <a:r>
              <a:rPr lang="en-US" sz="2400" b="1" cap="none" dirty="0">
                <a:solidFill>
                  <a:schemeClr val="accent3"/>
                </a:solidFill>
                <a:latin typeface="Consolas" panose="020B0609020204030204" pitchFamily="49" charset="0"/>
                <a:cs typeface="Consolas" panose="020B0609020204030204" pitchFamily="49" charset="0"/>
              </a:rPr>
              <a:t>'</a:t>
            </a:r>
            <a:r>
              <a:rPr lang="en-US" sz="2400" b="1" cap="none" dirty="0">
                <a:solidFill>
                  <a:schemeClr val="accent6"/>
                </a:solidFill>
                <a:latin typeface="Consolas" panose="020B0609020204030204" pitchFamily="49" charset="0"/>
                <a:cs typeface="Consolas" panose="020B0609020204030204" pitchFamily="49" charset="0"/>
              </a:rPr>
              <a:t>;</a:t>
            </a:r>
          </a:p>
          <a:p>
            <a:pPr marL="0" indent="0">
              <a:buNone/>
            </a:pPr>
            <a:r>
              <a:rPr lang="en-US" sz="2400" b="1" cap="none" dirty="0" smtClean="0">
                <a:solidFill>
                  <a:schemeClr val="accent6"/>
                </a:solidFill>
                <a:latin typeface="Consolas" panose="020B0609020204030204" pitchFamily="49" charset="0"/>
                <a:cs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5644080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Layer Promotion</a:t>
            </a:r>
            <a:endParaRPr lang="en-US" dirty="0"/>
          </a:p>
        </p:txBody>
      </p:sp>
      <p:sp>
        <p:nvSpPr>
          <p:cNvPr id="3" name="Content Placeholder 2"/>
          <p:cNvSpPr>
            <a:spLocks noGrp="1"/>
          </p:cNvSpPr>
          <p:nvPr>
            <p:ph sz="quarter" idx="13"/>
          </p:nvPr>
        </p:nvSpPr>
        <p:spPr>
          <a:xfrm>
            <a:off x="685800" y="2063396"/>
            <a:ext cx="10793719" cy="3311189"/>
          </a:xfrm>
        </p:spPr>
        <p:txBody>
          <a:bodyPr numCol="2">
            <a:normAutofit/>
          </a:bodyPr>
          <a:lstStyle/>
          <a:p>
            <a:r>
              <a:rPr lang="en-US" b="1" cap="none" dirty="0">
                <a:latin typeface="Consolas" panose="020B0609020204030204" pitchFamily="49" charset="0"/>
                <a:cs typeface="Consolas" panose="020B0609020204030204" pitchFamily="49" charset="0"/>
              </a:rPr>
              <a:t>-</a:t>
            </a:r>
            <a:r>
              <a:rPr lang="en-US" b="1" cap="none" dirty="0" err="1" smtClean="0">
                <a:latin typeface="Consolas" panose="020B0609020204030204" pitchFamily="49" charset="0"/>
                <a:cs typeface="Consolas" panose="020B0609020204030204" pitchFamily="49" charset="0"/>
              </a:rPr>
              <a:t>webkit-transform:translateZ</a:t>
            </a:r>
            <a:r>
              <a:rPr lang="en-US" b="1" cap="none" dirty="0" smtClean="0">
                <a:latin typeface="Consolas" panose="020B0609020204030204" pitchFamily="49" charset="0"/>
                <a:cs typeface="Consolas" panose="020B0609020204030204" pitchFamily="49" charset="0"/>
              </a:rPr>
              <a:t>(0);</a:t>
            </a:r>
            <a:endParaRPr lang="en-US" b="1" cap="none" dirty="0">
              <a:latin typeface="Consolas" panose="020B0609020204030204" pitchFamily="49" charset="0"/>
              <a:cs typeface="Consolas" panose="020B0609020204030204" pitchFamily="49" charset="0"/>
            </a:endParaRP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video&gt;</a:t>
            </a:r>
            <a:r>
              <a:rPr lang="en-US" dirty="0"/>
              <a:t> element</a:t>
            </a:r>
          </a:p>
          <a:p>
            <a:r>
              <a:rPr lang="en-US" b="1" cap="none" dirty="0" smtClean="0">
                <a:latin typeface="Consolas" panose="020B0609020204030204" pitchFamily="49" charset="0"/>
                <a:cs typeface="Consolas" panose="020B0609020204030204" pitchFamily="49" charset="0"/>
              </a:rPr>
              <a:t>&lt;</a:t>
            </a:r>
            <a:r>
              <a:rPr lang="en-US" b="1" cap="none" dirty="0">
                <a:latin typeface="Consolas" panose="020B0609020204030204" pitchFamily="49" charset="0"/>
                <a:cs typeface="Consolas" panose="020B0609020204030204" pitchFamily="49" charset="0"/>
              </a:rPr>
              <a:t>canvas&gt;</a:t>
            </a:r>
            <a:r>
              <a:rPr lang="en-US" dirty="0"/>
              <a:t> element</a:t>
            </a:r>
          </a:p>
          <a:p>
            <a:r>
              <a:rPr lang="en-US" dirty="0"/>
              <a:t>Composited </a:t>
            </a:r>
            <a:r>
              <a:rPr lang="en-US" dirty="0" smtClean="0"/>
              <a:t>plugins</a:t>
            </a:r>
            <a:endParaRPr lang="en-US" dirty="0"/>
          </a:p>
          <a:p>
            <a:r>
              <a:rPr lang="en-US" dirty="0"/>
              <a:t>CSS opacity animation</a:t>
            </a:r>
          </a:p>
          <a:p>
            <a:r>
              <a:rPr lang="en-US" dirty="0"/>
              <a:t>Animated </a:t>
            </a:r>
            <a:r>
              <a:rPr lang="en-US" dirty="0" err="1"/>
              <a:t>webkit</a:t>
            </a:r>
            <a:r>
              <a:rPr lang="en-US" dirty="0"/>
              <a:t> transform</a:t>
            </a:r>
          </a:p>
          <a:p>
            <a:r>
              <a:rPr lang="en-US" dirty="0"/>
              <a:t>Accelerated CSS filters</a:t>
            </a:r>
          </a:p>
          <a:p>
            <a:r>
              <a:rPr lang="en-US" dirty="0" smtClean="0"/>
              <a:t>Elements on top </a:t>
            </a:r>
            <a:r>
              <a:rPr lang="en-US" dirty="0"/>
              <a:t>of another layer</a:t>
            </a:r>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924357"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221573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
        <p:nvSpPr>
          <p:cNvPr id="2" name="Title 1"/>
          <p:cNvSpPr>
            <a:spLocks noGrp="1"/>
          </p:cNvSpPr>
          <p:nvPr>
            <p:ph type="title"/>
          </p:nvPr>
        </p:nvSpPr>
        <p:spPr/>
        <p:txBody>
          <a:bodyPr/>
          <a:lstStyle/>
          <a:p>
            <a:r>
              <a:rPr lang="en-US" dirty="0" smtClean="0"/>
              <a:t>Cause + Effect</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60px</a:t>
            </a:r>
            <a:r>
              <a:rPr lang="en-US" kern="0" cap="none" dirty="0">
                <a:solidFill>
                  <a:schemeClr val="accent3"/>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smtClean="0">
                <a:solidFill>
                  <a:schemeClr val="accent3"/>
                </a:solidFill>
                <a:latin typeface="Consolas" panose="020B0609020204030204" pitchFamily="49" charset="0"/>
              </a:rPr>
              <a:t>#</a:t>
            </a:r>
            <a:r>
              <a:rPr lang="en-US" kern="0" cap="none" dirty="0">
                <a:solidFill>
                  <a:schemeClr val="accent3"/>
                </a:solidFill>
                <a:latin typeface="Consolas" panose="020B0609020204030204" pitchFamily="49" charset="0"/>
              </a:rPr>
              <a:t>FFF</a:t>
            </a:r>
            <a:r>
              <a:rPr lang="en-US" kern="0" cap="none" dirty="0" smtClean="0">
                <a:solidFill>
                  <a:schemeClr val="accent3"/>
                </a:solidFill>
                <a:latin typeface="Consolas" panose="020B0609020204030204" pitchFamily="49" charset="0"/>
              </a:rPr>
              <a:t>;</a:t>
            </a:r>
          </a:p>
          <a:p>
            <a:pPr marL="0" indent="0">
              <a:buNone/>
            </a:pPr>
            <a:r>
              <a:rPr lang="en-US" kern="0" cap="none" dirty="0" smtClean="0">
                <a:solidFill>
                  <a:schemeClr val="accent4"/>
                </a:solidFill>
                <a:latin typeface="Consolas" panose="020B0609020204030204" pitchFamily="49" charset="0"/>
              </a:rPr>
              <a:t>    opacity</a:t>
            </a:r>
            <a:r>
              <a:rPr lang="en-US" kern="0" cap="none" dirty="0" smtClean="0">
                <a:solidFill>
                  <a:schemeClr val="accent3"/>
                </a:solidFill>
                <a:latin typeface="Consolas" panose="020B0609020204030204" pitchFamily="49" charset="0"/>
              </a:rPr>
              <a:t>: 0.4;</a:t>
            </a:r>
            <a:endParaRPr lang="en-US" kern="0" cap="none" dirty="0">
              <a:solidFill>
                <a:schemeClr val="accent3"/>
              </a:solidFill>
              <a:latin typeface="Consolas" panose="020B0609020204030204" pitchFamily="49" charset="0"/>
            </a:endParaRPr>
          </a:p>
          <a:p>
            <a:pPr marL="0" indent="0">
              <a:buNone/>
            </a:pPr>
            <a:r>
              <a:rPr lang="en-US" kern="0" cap="none" dirty="0" smtClean="0">
                <a:solidFill>
                  <a:schemeClr val="accent6"/>
                </a:solidFill>
                <a:latin typeface="Consolas" panose="020B0609020204030204" pitchFamily="49" charset="0"/>
              </a:rPr>
              <a:t>}</a:t>
            </a:r>
            <a:endParaRPr lang="en-US" kern="0" cap="none" dirty="0" smtClean="0">
              <a:solidFill>
                <a:srgbClr val="FF0000"/>
              </a:solidFill>
              <a:latin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297191"/>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28449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3788936"/>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504021"/>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51440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3985276"/>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71849" y="4290258"/>
            <a:ext cx="2412274" cy="400110"/>
          </a:xfrm>
          <a:prstGeom prst="rect">
            <a:avLst/>
          </a:prstGeom>
          <a:noFill/>
        </p:spPr>
        <p:txBody>
          <a:bodyPr wrap="square" rtlCol="0">
            <a:spAutoFit/>
          </a:bodyPr>
          <a:lstStyle/>
          <a:p>
            <a:r>
              <a:rPr lang="en-US" sz="2000" dirty="0" smtClean="0">
                <a:solidFill>
                  <a:srgbClr val="92D050"/>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a:t>
            </a:r>
            <a:r>
              <a:rPr lang="en-US" sz="2000" dirty="0" smtClean="0">
                <a:latin typeface="Segoe UI Light" panose="020B0502040204020203" pitchFamily="34" charset="0"/>
                <a:cs typeface="Segoe UI Light" panose="020B0502040204020203" pitchFamily="34" charset="0"/>
              </a:rPr>
              <a:t>Composite</a:t>
            </a:r>
            <a:endParaRPr lang="en-US" sz="2000" dirty="0">
              <a:latin typeface="Segoe UI Light" panose="020B0502040204020203" pitchFamily="34" charset="0"/>
              <a:cs typeface="Segoe UI Light" panose="020B0502040204020203" pitchFamily="34" charset="0"/>
            </a:endParaRPr>
          </a:p>
        </p:txBody>
      </p:sp>
      <p:cxnSp>
        <p:nvCxnSpPr>
          <p:cNvPr id="15" name="Straight Arrow Connector 14"/>
          <p:cNvCxnSpPr/>
          <p:nvPr/>
        </p:nvCxnSpPr>
        <p:spPr>
          <a:xfrm flipV="1">
            <a:off x="3260558" y="4486598"/>
            <a:ext cx="3856542" cy="1181"/>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http://bit.ly/highPerfPaints</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a:bodyPr>
          <a:lstStyle/>
          <a:p>
            <a:pPr marL="228600" lvl="1">
              <a:spcBef>
                <a:spcPts val="1000"/>
              </a:spcBef>
            </a:pPr>
            <a:r>
              <a:rPr lang="en-US" dirty="0" smtClean="0"/>
              <a:t>Enable continuous page </a:t>
            </a:r>
            <a:r>
              <a:rPr lang="en-US" dirty="0"/>
              <a:t>painting (USE ‘H’ KEY TO HIDE ELEMENTS TO EXPLORE WHICH ONES </a:t>
            </a:r>
            <a:r>
              <a:rPr lang="en-US" dirty="0" smtClean="0"/>
              <a:t>COST)</a:t>
            </a:r>
          </a:p>
          <a:p>
            <a:r>
              <a:rPr lang="en-US" dirty="0" smtClean="0">
                <a:hlinkClick r:id="rId3"/>
              </a:rPr>
              <a:t>http</a:t>
            </a:r>
            <a:r>
              <a:rPr lang="en-US" dirty="0">
                <a:hlinkClick r:id="rId3"/>
              </a:rPr>
              <a:t>://calendar.perfplanet.com/2013/the-runtime-performance-checklist</a:t>
            </a:r>
            <a:r>
              <a:rPr lang="en-US" dirty="0" smtClean="0">
                <a:hlinkClick r:id="rId3"/>
              </a:rPr>
              <a:t>/</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67833730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Bonus! - 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Measure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a:t>
            </a:r>
            <a:r>
              <a:rPr lang="en-US" sz="3200" dirty="0"/>
              <a:t>neutrality</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measurable </a:t>
            </a:r>
            <a:r>
              <a:rPr lang="en-US" sz="3200" dirty="0"/>
              <a:t>improvements</a:t>
            </a:r>
          </a:p>
          <a:p>
            <a:pPr marL="457200" indent="-457200">
              <a:lnSpc>
                <a:spcPct val="200000"/>
              </a:lnSpc>
              <a:buFont typeface="+mj-lt"/>
              <a:buAutoNum type="arabicPeriod"/>
            </a:pPr>
            <a:r>
              <a:rPr lang="en-US" sz="3200" dirty="0" smtClean="0"/>
              <a:t> scenario focused</a:t>
            </a:r>
          </a:p>
          <a:p>
            <a:pPr marL="457200" indent="-457200">
              <a:lnSpc>
                <a:spcPct val="200000"/>
              </a:lnSpc>
              <a:buFont typeface="+mj-lt"/>
              <a:buAutoNum type="arabicPeriod"/>
            </a:pPr>
            <a:r>
              <a:rPr lang="en-US" sz="3200" dirty="0"/>
              <a:t> descending granularity</a:t>
            </a:r>
          </a:p>
          <a:p>
            <a:pPr marL="457200" indent="-457200">
              <a:lnSpc>
                <a:spcPct val="200000"/>
              </a:lnSpc>
              <a:buFont typeface="+mj-lt"/>
              <a:buAutoNum type="arabicPeriod"/>
            </a:pP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&lt;script </a:t>
            </a:r>
            <a:r>
              <a:rPr lang="en-US" b="1" cap="none" dirty="0" err="1" smtClean="0">
                <a:solidFill>
                  <a:schemeClr val="accent4"/>
                </a:solidFill>
                <a:latin typeface="Consolas" panose="020B0609020204030204" pitchFamily="49" charset="0"/>
                <a:cs typeface="Consolas" panose="020B0609020204030204" pitchFamily="49" charset="0"/>
              </a:rPr>
              <a:t>async</a:t>
            </a:r>
            <a:r>
              <a:rPr lang="en-US" b="1" cap="none" dirty="0" smtClean="0">
                <a:solidFill>
                  <a:schemeClr val="accent4"/>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smtClean="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6"/>
                </a:solidFill>
                <a:latin typeface="Consolas" panose="020B0609020204030204" pitchFamily="49" charset="0"/>
                <a:cs typeface="Consolas" panose="020B0609020204030204" pitchFamily="49" charset="0"/>
              </a:rPr>
              <a:t>&gt;&lt;/script&gt;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err="1" smtClean="0">
                <a:solidFill>
                  <a:schemeClr val="accent6"/>
                </a:solidFill>
                <a:latin typeface="Consolas" panose="020B0609020204030204" pitchFamily="49" charset="0"/>
                <a:cs typeface="Consolas" panose="020B0609020204030204" pitchFamily="49" charset="0"/>
              </a:rPr>
              <a:t>img</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lazyload</a:t>
            </a:r>
            <a:r>
              <a:rPr lang="en-US" b="1" cap="none" dirty="0" smtClean="0">
                <a:solidFill>
                  <a:schemeClr val="accent3"/>
                </a:solidFill>
                <a:latin typeface="Consolas" panose="020B0609020204030204" pitchFamily="49" charset="0"/>
                <a:cs typeface="Consolas" panose="020B0609020204030204" pitchFamily="49" charset="0"/>
              </a:rPr>
              <a:t>="1"</a:t>
            </a:r>
            <a:r>
              <a:rPr lang="en-US" b="1" cap="none" dirty="0" smtClean="0">
                <a:solidFill>
                  <a:schemeClr val="accent6"/>
                </a:solidFill>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src</a:t>
            </a:r>
            <a:r>
              <a:rPr lang="en-US" b="1" cap="none" dirty="0">
                <a:solidFill>
                  <a:schemeClr val="accent3"/>
                </a:solidFill>
                <a:latin typeface="Consolas" panose="020B0609020204030204" pitchFamily="49" charset="0"/>
                <a:cs typeface="Consolas" panose="020B0609020204030204" pitchFamily="49" charset="0"/>
              </a:rPr>
              <a:t>="http://3rd-party.com/some.js</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endParaRPr lang="en-US" b="1" cap="none" dirty="0">
              <a:latin typeface="Consolas" panose="020B0609020204030204" pitchFamily="49" charset="0"/>
              <a:cs typeface="Consolas" panose="020B0609020204030204" pitchFamily="49" charset="0"/>
            </a:endParaRP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205345" y="3294185"/>
            <a:ext cx="294368" cy="311096"/>
          </a:xfrm>
          <a:prstGeom prst="rect">
            <a:avLst/>
          </a:prstGeom>
          <a:blipFill dpi="0" rotWithShape="1">
            <a:blip r:embed="rId3">
              <a:alphaModFix amt="25000"/>
            </a:blip>
            <a:srcRect/>
            <a:stretch>
              <a:fillRect l="-196873" t="7138" r="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http://bit.ly/resourcePriorities</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b="1" cap="none" dirty="0" smtClean="0">
                <a:solidFill>
                  <a:schemeClr val="accent6"/>
                </a:solidFill>
                <a:latin typeface="Consolas" panose="020B0609020204030204" pitchFamily="49" charset="0"/>
                <a:cs typeface="Consolas" panose="020B0609020204030204" pitchFamily="49" charset="0"/>
              </a:rPr>
              <a:t>&lt;link </a:t>
            </a:r>
            <a:r>
              <a:rPr lang="en-US" b="1" cap="none" dirty="0" err="1" smtClean="0">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dns-prefetch</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smtClean="0">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="domain.com"</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prefetch</a:t>
            </a:r>
            <a:r>
              <a:rPr lang="en-US" b="1" cap="none" dirty="0">
                <a:solidFill>
                  <a:schemeClr val="accent3"/>
                </a:solidFill>
                <a:latin typeface="Consolas" panose="020B0609020204030204" pitchFamily="49" charset="0"/>
                <a:cs typeface="Consolas" panose="020B0609020204030204" pitchFamily="49" charset="0"/>
              </a:rPr>
              <a:t>"</a:t>
            </a:r>
            <a:r>
              <a:rPr lang="en-US" b="1" cap="none" dirty="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smtClean="0">
                <a:solidFill>
                  <a:schemeClr val="accent3"/>
                </a:solidFill>
                <a:latin typeface="Consolas" panose="020B0609020204030204" pitchFamily="49" charset="0"/>
                <a:cs typeface="Consolas" panose="020B0609020204030204" pitchFamily="49" charset="0"/>
              </a:rPr>
              <a:t>="http://domain.com/</a:t>
            </a:r>
            <a:r>
              <a:rPr lang="en-US" b="1" cap="none" dirty="0" err="1" smtClean="0">
                <a:solidFill>
                  <a:schemeClr val="accent3"/>
                </a:solidFill>
                <a:latin typeface="Consolas" panose="020B0609020204030204" pitchFamily="49" charset="0"/>
                <a:cs typeface="Consolas" panose="020B0609020204030204" pitchFamily="49" charset="0"/>
              </a:rPr>
              <a:t>asset.ext</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b="1" cap="none" dirty="0" smtClean="0">
                <a:solidFill>
                  <a:schemeClr val="accent6"/>
                </a:solidFill>
                <a:latin typeface="Consolas" panose="020B0609020204030204" pitchFamily="49" charset="0"/>
                <a:cs typeface="Consolas" panose="020B0609020204030204" pitchFamily="49" charset="0"/>
              </a:rPr>
              <a:t>&lt;</a:t>
            </a:r>
            <a:r>
              <a:rPr lang="en-US" b="1" cap="none" dirty="0">
                <a:solidFill>
                  <a:schemeClr val="accent6"/>
                </a:solidFill>
                <a:latin typeface="Consolas" panose="020B0609020204030204" pitchFamily="49" charset="0"/>
                <a:cs typeface="Consolas" panose="020B0609020204030204" pitchFamily="49" charset="0"/>
              </a:rPr>
              <a:t>link </a:t>
            </a:r>
            <a:r>
              <a:rPr lang="en-US" b="1" cap="none" dirty="0" err="1">
                <a:solidFill>
                  <a:schemeClr val="accent4"/>
                </a:solidFill>
                <a:latin typeface="Consolas" panose="020B0609020204030204" pitchFamily="49" charset="0"/>
                <a:cs typeface="Consolas" panose="020B0609020204030204" pitchFamily="49" charset="0"/>
              </a:rPr>
              <a:t>rel</a:t>
            </a:r>
            <a:r>
              <a:rPr lang="en-US" b="1" cap="none" dirty="0">
                <a:solidFill>
                  <a:schemeClr val="accent3"/>
                </a:solidFill>
                <a:latin typeface="Consolas" panose="020B0609020204030204" pitchFamily="49" charset="0"/>
                <a:cs typeface="Consolas" panose="020B0609020204030204" pitchFamily="49" charset="0"/>
              </a:rPr>
              <a:t>="</a:t>
            </a:r>
            <a:r>
              <a:rPr lang="en-US" b="1" cap="none" dirty="0" err="1" smtClean="0">
                <a:solidFill>
                  <a:schemeClr val="accent3"/>
                </a:solidFill>
                <a:latin typeface="Consolas" panose="020B0609020204030204" pitchFamily="49" charset="0"/>
                <a:cs typeface="Consolas" panose="020B0609020204030204" pitchFamily="49" charset="0"/>
              </a:rPr>
              <a:t>prerender</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latin typeface="Consolas" panose="020B0609020204030204" pitchFamily="49" charset="0"/>
                <a:cs typeface="Consolas" panose="020B0609020204030204" pitchFamily="49" charset="0"/>
              </a:rPr>
              <a:t> </a:t>
            </a:r>
            <a:r>
              <a:rPr lang="en-US" b="1" cap="none" dirty="0" err="1">
                <a:solidFill>
                  <a:schemeClr val="accent4"/>
                </a:solidFill>
                <a:latin typeface="Consolas" panose="020B0609020204030204" pitchFamily="49" charset="0"/>
                <a:cs typeface="Consolas" panose="020B0609020204030204" pitchFamily="49" charset="0"/>
              </a:rPr>
              <a:t>href</a:t>
            </a:r>
            <a:r>
              <a:rPr lang="en-US" b="1" cap="none" dirty="0">
                <a:solidFill>
                  <a:schemeClr val="accent3"/>
                </a:solidFill>
                <a:latin typeface="Consolas" panose="020B0609020204030204" pitchFamily="49" charset="0"/>
                <a:cs typeface="Consolas" panose="020B0609020204030204" pitchFamily="49" charset="0"/>
              </a:rPr>
              <a:t>="http://domain.com</a:t>
            </a:r>
            <a:r>
              <a:rPr lang="en-US" b="1" cap="none" dirty="0" smtClean="0">
                <a:solidFill>
                  <a:schemeClr val="accent3"/>
                </a:solidFill>
                <a:latin typeface="Consolas" panose="020B0609020204030204" pitchFamily="49" charset="0"/>
                <a:cs typeface="Consolas" panose="020B0609020204030204" pitchFamily="49" charset="0"/>
              </a:rPr>
              <a:t>/"</a:t>
            </a:r>
            <a:r>
              <a:rPr lang="en-US" b="1" cap="none" dirty="0" smtClean="0">
                <a:solidFill>
                  <a:schemeClr val="accent6"/>
                </a:solidFill>
                <a:latin typeface="Consolas" panose="020B0609020204030204" pitchFamily="49" charset="0"/>
                <a:cs typeface="Consolas" panose="020B0609020204030204" pitchFamily="49" charset="0"/>
              </a:rPr>
              <a:t>&gt;</a:t>
            </a:r>
            <a:r>
              <a:rPr lang="en-US" b="1" cap="none" dirty="0" smtClean="0">
                <a:latin typeface="Consolas" panose="020B0609020204030204" pitchFamily="49" charset="0"/>
                <a:cs typeface="Consolas" panose="020B0609020204030204" pitchFamily="49" charset="0"/>
              </a:rPr>
              <a:t> </a:t>
            </a:r>
          </a:p>
          <a:p>
            <a:pPr marL="0" indent="0">
              <a:buNone/>
            </a:pPr>
            <a:endParaRPr lang="en-US" b="1"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5697</TotalTime>
  <Words>2935</Words>
  <Application>Microsoft Office PowerPoint</Application>
  <PresentationFormat>Widescreen</PresentationFormat>
  <Paragraphs>548</Paragraphs>
  <Slides>33</Slides>
  <Notes>33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Measure</vt:lpstr>
      <vt:lpstr>NETWORK</vt:lpstr>
      <vt:lpstr>&lt;script async&gt;</vt:lpstr>
      <vt:lpstr>prebrowsing</vt:lpstr>
      <vt:lpstr>Network</vt:lpstr>
      <vt:lpstr>Server</vt:lpstr>
      <vt:lpstr>Server</vt:lpstr>
      <vt:lpstr>Compute</vt:lpstr>
      <vt:lpstr>Compute</vt:lpstr>
      <vt:lpstr>PowerPoint Presentation</vt:lpstr>
      <vt:lpstr>Request Animation Frame</vt:lpstr>
      <vt:lpstr>Frame Rate</vt:lpstr>
      <vt:lpstr>PowerPoint Presentation</vt:lpstr>
      <vt:lpstr>PowerPoint Presentation</vt:lpstr>
      <vt:lpstr>PowerPoint Presentation</vt:lpstr>
      <vt:lpstr>Layout Thrashing</vt:lpstr>
      <vt:lpstr>Layout Thrashing</vt:lpstr>
      <vt:lpstr>Render</vt:lpstr>
      <vt:lpstr>Layer Promotion</vt:lpstr>
      <vt:lpstr>Cause + Effect</vt:lpstr>
      <vt:lpstr>Fixes</vt:lpstr>
      <vt:lpstr>Perception</vt:lpstr>
      <vt:lpstr>PowerPoint Presentation</vt:lpstr>
      <vt:lpstr>PowerPoint Presentation</vt:lpstr>
      <vt:lpstr>PowerPoint Presentation</vt:lpstr>
      <vt:lpstr>Resources</vt:lpstr>
      <vt:lpstr>PowerPoint Presentation</vt:lpstr>
      <vt:lpstr>Bonus! - Tools</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249</cp:revision>
  <cp:lastPrinted>2014-02-12T02:22:59Z</cp:lastPrinted>
  <dcterms:created xsi:type="dcterms:W3CDTF">2014-01-28T15:39:00Z</dcterms:created>
  <dcterms:modified xsi:type="dcterms:W3CDTF">2014-02-24T16:59:03Z</dcterms:modified>
</cp:coreProperties>
</file>

<file path=docProps/thumbnail.jpeg>
</file>